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28"/>
  </p:notesMasterIdLst>
  <p:sldIdLst>
    <p:sldId id="287" r:id="rId2"/>
    <p:sldId id="300" r:id="rId3"/>
    <p:sldId id="258" r:id="rId4"/>
    <p:sldId id="352" r:id="rId5"/>
    <p:sldId id="355" r:id="rId6"/>
    <p:sldId id="356" r:id="rId7"/>
    <p:sldId id="357" r:id="rId8"/>
    <p:sldId id="263" r:id="rId9"/>
    <p:sldId id="346" r:id="rId10"/>
    <p:sldId id="365" r:id="rId11"/>
    <p:sldId id="366" r:id="rId12"/>
    <p:sldId id="367" r:id="rId13"/>
    <p:sldId id="301" r:id="rId14"/>
    <p:sldId id="359" r:id="rId15"/>
    <p:sldId id="360" r:id="rId16"/>
    <p:sldId id="361" r:id="rId17"/>
    <p:sldId id="362" r:id="rId18"/>
    <p:sldId id="363" r:id="rId19"/>
    <p:sldId id="268" r:id="rId20"/>
    <p:sldId id="336" r:id="rId21"/>
    <p:sldId id="339" r:id="rId22"/>
    <p:sldId id="338" r:id="rId23"/>
    <p:sldId id="284" r:id="rId24"/>
    <p:sldId id="340" r:id="rId25"/>
    <p:sldId id="358" r:id="rId26"/>
    <p:sldId id="270" r:id="rId27"/>
  </p:sldIdLst>
  <p:sldSz cx="12192000" cy="6858000"/>
  <p:notesSz cx="6858000" cy="9144000"/>
  <p:defaultTextStyle>
    <a:defPPr>
      <a:defRPr lang="zh-TW" alt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F41"/>
    <a:srgbClr val="DCD0C3"/>
    <a:srgbClr val="C2A278"/>
    <a:srgbClr val="C9B7A3"/>
    <a:srgbClr val="B2DCFD"/>
    <a:srgbClr val="CBE8F8"/>
    <a:srgbClr val="DEE4EF"/>
    <a:srgbClr val="D0CECE"/>
    <a:srgbClr val="BE5108"/>
    <a:srgbClr val="DDB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5" autoAdjust="0"/>
    <p:restoredTop sz="92365" autoAdjust="0"/>
  </p:normalViewPr>
  <p:slideViewPr>
    <p:cSldViewPr snapToGrid="0">
      <p:cViewPr>
        <p:scale>
          <a:sx n="100" d="100"/>
          <a:sy n="100" d="100"/>
        </p:scale>
        <p:origin x="-283" y="-38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8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6629E5BE-0043-44A3-805C-AE95F7F5B533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485DB7FB-E4C9-4AC1-83C6-30799B16A72F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5279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DB7FB-E4C9-4AC1-83C6-30799B16A72F}" type="slidenum">
              <a:rPr lang="en-US" altLang="zh-TW" smtClean="0"/>
              <a:t>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7071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DB7FB-E4C9-4AC1-83C6-30799B16A72F}" type="slidenum">
              <a:rPr lang="en-US" altLang="zh-TW" smtClean="0"/>
              <a:t>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375095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DB7FB-E4C9-4AC1-83C6-30799B16A72F}" type="slidenum">
              <a:rPr lang="en-US" altLang="zh-TW" smtClean="0"/>
              <a:t>10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20152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DB7FB-E4C9-4AC1-83C6-30799B16A72F}" type="slidenum">
              <a:rPr lang="en-US" altLang="zh-TW" smtClean="0"/>
              <a:t>11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2001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DB7FB-E4C9-4AC1-83C6-30799B16A72F}" type="slidenum">
              <a:rPr lang="en-US" altLang="zh-TW" smtClean="0"/>
              <a:t>12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28703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DB7FB-E4C9-4AC1-83C6-30799B16A72F}" type="slidenum">
              <a:rPr lang="en-US" altLang="zh-TW" smtClean="0"/>
              <a:t>19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10661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numCol="1" anchor="b"/>
          <a:lstStyle>
            <a:lvl1pPr algn="ctr">
              <a:defRPr sz="6000"/>
            </a:lvl1pPr>
          </a:lstStyle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smtClean="0"/>
              <a:t>按一下以編輯母片副標題樣式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47397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9610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1189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81801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6927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9912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1213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2748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2439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76926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1217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1673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 alt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media" Target="../media/media2.mp4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4.png"/><Relationship Id="rId4" Type="http://schemas.openxmlformats.org/officeDocument/2006/relationships/video" Target="../media/media2.mp4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990109"/>
            <a:ext cx="12192000" cy="2867890"/>
          </a:xfrm>
          <a:prstGeom prst="rect">
            <a:avLst/>
          </a:prstGeom>
          <a:solidFill>
            <a:srgbClr val="BBA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A0938A"/>
              </a:clrFrom>
              <a:clrTo>
                <a:srgbClr val="A0938A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7" b="48108"/>
          <a:stretch/>
        </p:blipFill>
        <p:spPr>
          <a:xfrm rot="10800000" flipV="1">
            <a:off x="-38900" y="3990106"/>
            <a:ext cx="12230900" cy="285958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-133002"/>
            <a:ext cx="12192000" cy="1618974"/>
          </a:xfrm>
          <a:prstGeom prst="rect">
            <a:avLst/>
          </a:prstGeom>
          <a:solidFill>
            <a:srgbClr val="BBA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A0938A"/>
              </a:clrFrom>
              <a:clrTo>
                <a:srgbClr val="A0938A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932" r="-216" b="79266"/>
          <a:stretch/>
        </p:blipFill>
        <p:spPr>
          <a:xfrm rot="10800000" flipV="1">
            <a:off x="-32656" y="-120118"/>
            <a:ext cx="12257312" cy="1611085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2677509" y="1759263"/>
            <a:ext cx="6858752" cy="2912822"/>
            <a:chOff x="2617074" y="935421"/>
            <a:chExt cx="6858752" cy="291282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70" t="41094" r="29035" b="40022"/>
            <a:stretch/>
          </p:blipFill>
          <p:spPr>
            <a:xfrm>
              <a:off x="2617074" y="935421"/>
              <a:ext cx="6858752" cy="2229605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3899714" y="3325023"/>
              <a:ext cx="4134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 smtClean="0">
                  <a:solidFill>
                    <a:srgbClr val="2D4F4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好作品值得被更多人看</a:t>
              </a:r>
              <a:r>
                <a:rPr lang="zh-TW" altLang="en-US" sz="2800" b="1" dirty="0">
                  <a:solidFill>
                    <a:srgbClr val="2D4F4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見</a:t>
              </a: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8520" y="3513997"/>
              <a:ext cx="1104900" cy="10477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8720" y="3524883"/>
              <a:ext cx="1104900" cy="104775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2849335" y="4672084"/>
            <a:ext cx="6515100" cy="1925735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3321268" y="4739733"/>
            <a:ext cx="5549464" cy="18580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專題組別：</a:t>
            </a:r>
            <a:r>
              <a:rPr lang="en-US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108405</a:t>
            </a:r>
          </a:p>
          <a:p>
            <a:pPr marL="0" indent="0">
              <a:buNone/>
            </a:pPr>
            <a:r>
              <a:rPr lang="zh-TW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指導老師：林宏仁老師</a:t>
            </a:r>
            <a:endParaRPr lang="en-US" altLang="zh-TW" sz="1800" b="1" dirty="0" smtClean="0">
              <a:solidFill>
                <a:srgbClr val="6B5152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專題</a:t>
            </a:r>
            <a:r>
              <a:rPr lang="zh-TW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組員：</a:t>
            </a:r>
            <a:r>
              <a:rPr lang="en-US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10546004 </a:t>
            </a:r>
            <a:r>
              <a:rPr lang="zh-TW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張惟</a:t>
            </a:r>
            <a:r>
              <a:rPr lang="zh-TW" altLang="en-US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婷　</a:t>
            </a:r>
            <a:r>
              <a:rPr lang="en-US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N1056450 </a:t>
            </a:r>
            <a:r>
              <a:rPr lang="zh-TW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閻逸瑄</a:t>
            </a:r>
            <a:endParaRPr lang="en-US" altLang="zh-TW" sz="1800" b="1" dirty="0" smtClean="0">
              <a:solidFill>
                <a:srgbClr val="6B5152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　　　　　</a:t>
            </a:r>
            <a:r>
              <a:rPr lang="en-US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10546007 </a:t>
            </a:r>
            <a:r>
              <a:rPr lang="zh-TW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凌振欽</a:t>
            </a:r>
            <a:r>
              <a:rPr lang="zh-TW" altLang="en-US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　</a:t>
            </a:r>
            <a:r>
              <a:rPr lang="en-US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N1056457 </a:t>
            </a:r>
            <a:r>
              <a:rPr lang="zh-TW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洪宇姍</a:t>
            </a:r>
            <a:endParaRPr lang="en-US" altLang="zh-TW" sz="1800" b="1" dirty="0" smtClean="0">
              <a:solidFill>
                <a:srgbClr val="6B5152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　　　　　</a:t>
            </a:r>
            <a:r>
              <a:rPr lang="en-US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10546017 </a:t>
            </a:r>
            <a:r>
              <a:rPr lang="zh-TW" altLang="zh-TW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楊育涵</a:t>
            </a:r>
            <a:r>
              <a:rPr lang="en-US" altLang="zh-TW" sz="1800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 </a:t>
            </a:r>
            <a:r>
              <a:rPr lang="zh-TW" altLang="en-US" sz="1800" b="1" dirty="0" smtClean="0">
                <a:solidFill>
                  <a:srgbClr val="6B5152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　　　　　</a:t>
            </a:r>
            <a:endParaRPr lang="zh-TW" altLang="zh-TW" sz="1800" dirty="0">
              <a:solidFill>
                <a:srgbClr val="6B5152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1450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0" y="8307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altLang="zh-TW" sz="4000" b="1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r>
              <a:rPr lang="zh-TW" altLang="en-US" sz="4000" b="1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管理者新增推薦</a:t>
            </a:r>
            <a:endParaRPr lang="zh-TW" sz="4000" b="1" baseline="0" dirty="0">
              <a:solidFill>
                <a:srgbClr val="2D4F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1" name="群組 120"/>
          <p:cNvGrpSpPr/>
          <p:nvPr/>
        </p:nvGrpSpPr>
        <p:grpSpPr>
          <a:xfrm>
            <a:off x="1767796" y="4081515"/>
            <a:ext cx="1980030" cy="1766237"/>
            <a:chOff x="2081483" y="4052487"/>
            <a:chExt cx="2340988" cy="1896101"/>
          </a:xfrm>
        </p:grpSpPr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975" y="4052487"/>
              <a:ext cx="1476001" cy="1340207"/>
            </a:xfrm>
            <a:prstGeom prst="rect">
              <a:avLst/>
            </a:prstGeom>
          </p:spPr>
        </p:pic>
        <p:sp>
          <p:nvSpPr>
            <p:cNvPr id="123" name="文字方塊 122"/>
            <p:cNvSpPr txBox="1"/>
            <p:nvPr/>
          </p:nvSpPr>
          <p:spPr>
            <a:xfrm>
              <a:off x="2081483" y="5519060"/>
              <a:ext cx="2340988" cy="429528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文藝富心管理員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5575421" y="4121115"/>
            <a:ext cx="1723549" cy="1384592"/>
            <a:chOff x="3018307" y="2400118"/>
            <a:chExt cx="1723549" cy="1384592"/>
          </a:xfrm>
        </p:grpSpPr>
        <p:sp>
          <p:nvSpPr>
            <p:cNvPr id="31" name="文字方塊 30"/>
            <p:cNvSpPr txBox="1"/>
            <p:nvPr/>
          </p:nvSpPr>
          <p:spPr>
            <a:xfrm>
              <a:off x="3018307" y="3384600"/>
              <a:ext cx="1723549" cy="400110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文藝富心</a:t>
              </a: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網站</a:t>
              </a:r>
              <a:endParaRPr 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4222" y="2400118"/>
              <a:ext cx="1371719" cy="993734"/>
            </a:xfrm>
            <a:prstGeom prst="rect">
              <a:avLst/>
            </a:prstGeom>
          </p:spPr>
        </p:pic>
      </p:grpSp>
      <p:cxnSp>
        <p:nvCxnSpPr>
          <p:cNvPr id="170" name="直線單箭頭接點 169"/>
          <p:cNvCxnSpPr/>
          <p:nvPr/>
        </p:nvCxnSpPr>
        <p:spPr>
          <a:xfrm flipV="1">
            <a:off x="6517749" y="2984551"/>
            <a:ext cx="1425643" cy="90551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6612873" y="3133323"/>
            <a:ext cx="1420059" cy="89790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C:\Users\Owner\Desktop\末評簡報\maxresdefaul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056" b="89028" l="43438" r="95859">
                        <a14:foregroundMark x1="49297" y1="65000" x2="49297" y2="65000"/>
                        <a14:foregroundMark x1="54063" y1="59444" x2="53750" y2="71667"/>
                        <a14:foregroundMark x1="57266" y1="64028" x2="57266" y2="76806"/>
                        <a14:foregroundMark x1="57500" y1="55694" x2="57891" y2="57083"/>
                        <a14:foregroundMark x1="62266" y1="64861" x2="64922" y2="63750"/>
                        <a14:foregroundMark x1="64609" y1="64583" x2="65391" y2="73889"/>
                        <a14:foregroundMark x1="69063" y1="63194" x2="69063" y2="72639"/>
                        <a14:foregroundMark x1="69688" y1="64444" x2="73203" y2="63750"/>
                        <a14:foregroundMark x1="77422" y1="65694" x2="77266" y2="71111"/>
                        <a14:foregroundMark x1="78828" y1="65139" x2="82422" y2="62361"/>
                        <a14:foregroundMark x1="81953" y1="65556" x2="81172" y2="78750"/>
                        <a14:foregroundMark x1="88828" y1="63472" x2="86016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25" t="47592" r="3646" b="8680"/>
          <a:stretch/>
        </p:blipFill>
        <p:spPr bwMode="auto">
          <a:xfrm>
            <a:off x="9227001" y="4416243"/>
            <a:ext cx="1511834" cy="6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單箭頭接點 44"/>
          <p:cNvCxnSpPr/>
          <p:nvPr/>
        </p:nvCxnSpPr>
        <p:spPr>
          <a:xfrm>
            <a:off x="7370030" y="4650796"/>
            <a:ext cx="1646151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290764" y="4803783"/>
            <a:ext cx="1725417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3747852" y="4650796"/>
            <a:ext cx="179177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713078" y="4803196"/>
            <a:ext cx="17570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8176544" y="1641573"/>
            <a:ext cx="2419908" cy="1613849"/>
            <a:chOff x="8062244" y="1755873"/>
            <a:chExt cx="2419908" cy="1613849"/>
          </a:xfrm>
        </p:grpSpPr>
        <p:grpSp>
          <p:nvGrpSpPr>
            <p:cNvPr id="58" name="群組 57"/>
            <p:cNvGrpSpPr/>
            <p:nvPr/>
          </p:nvGrpSpPr>
          <p:grpSpPr>
            <a:xfrm>
              <a:off x="9294334" y="1755873"/>
              <a:ext cx="1187818" cy="1613849"/>
              <a:chOff x="10557338" y="3200401"/>
              <a:chExt cx="1368000" cy="1858657"/>
            </a:xfrm>
          </p:grpSpPr>
          <p:pic>
            <p:nvPicPr>
              <p:cNvPr id="59" name="圖片 5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7338" y="3200401"/>
                <a:ext cx="1368000" cy="1368000"/>
              </a:xfrm>
              <a:prstGeom prst="rect">
                <a:avLst/>
              </a:prstGeom>
            </p:spPr>
          </p:pic>
          <p:sp>
            <p:nvSpPr>
              <p:cNvPr id="60" name="文字方塊 59"/>
              <p:cNvSpPr txBox="1"/>
              <p:nvPr/>
            </p:nvSpPr>
            <p:spPr>
              <a:xfrm>
                <a:off x="10691919" y="4598255"/>
                <a:ext cx="1098838" cy="460803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pPr algn="ctr"/>
                <a:r>
                  <a:rPr 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資料庫</a:t>
                </a:r>
                <a:endPara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61" name="群組 60"/>
            <p:cNvGrpSpPr/>
            <p:nvPr/>
          </p:nvGrpSpPr>
          <p:grpSpPr>
            <a:xfrm>
              <a:off x="8062244" y="1755873"/>
              <a:ext cx="1269739" cy="1425604"/>
              <a:chOff x="5927206" y="1059463"/>
              <a:chExt cx="1269739" cy="1425604"/>
            </a:xfrm>
          </p:grpSpPr>
          <p:pic>
            <p:nvPicPr>
              <p:cNvPr id="63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0070" y="1059463"/>
                <a:ext cx="1144011" cy="11440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4" name="圓角矩形 63"/>
              <p:cNvSpPr/>
              <p:nvPr/>
            </p:nvSpPr>
            <p:spPr>
              <a:xfrm>
                <a:off x="5927206" y="1887075"/>
                <a:ext cx="1269739" cy="597992"/>
              </a:xfrm>
              <a:prstGeom prst="roundRect">
                <a:avLst/>
              </a:prstGeom>
              <a:solidFill>
                <a:schemeClr val="bg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Node.js</a:t>
                </a:r>
              </a:p>
              <a:p>
                <a:pPr algn="ctr"/>
                <a:r>
                  <a:rPr lang="en-US" altLang="zh-TW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Express</a:t>
                </a:r>
                <a:endPara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33" name="文字方塊 32"/>
          <p:cNvSpPr txBox="1"/>
          <p:nvPr/>
        </p:nvSpPr>
        <p:spPr>
          <a:xfrm>
            <a:off x="3991537" y="42402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發佈推薦</a:t>
            </a: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022324" y="48347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顯示內容</a:t>
            </a: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644747" y="42224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文本內容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7681087" y="4910746"/>
            <a:ext cx="112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分析結果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 rot="19643063">
            <a:off x="6827824" y="30894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請求</a:t>
            </a:r>
          </a:p>
        </p:txBody>
      </p:sp>
      <p:sp>
        <p:nvSpPr>
          <p:cNvPr id="38" name="文字方塊 37"/>
          <p:cNvSpPr txBox="1"/>
          <p:nvPr/>
        </p:nvSpPr>
        <p:spPr>
          <a:xfrm rot="19643063">
            <a:off x="7183682" y="3606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回覆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9377625" y="5105597"/>
            <a:ext cx="1210588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文本分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析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3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0" y="12986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altLang="zh-TW" sz="4000" b="1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r>
              <a:rPr lang="zh-TW" altLang="en-US" sz="4000" b="1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管理者推播</a:t>
            </a:r>
            <a:endParaRPr lang="zh-TW" sz="4000" b="1" baseline="0" dirty="0">
              <a:solidFill>
                <a:srgbClr val="2D4F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1" name="群組 120"/>
          <p:cNvGrpSpPr/>
          <p:nvPr/>
        </p:nvGrpSpPr>
        <p:grpSpPr>
          <a:xfrm>
            <a:off x="1767796" y="4081515"/>
            <a:ext cx="1980030" cy="1766237"/>
            <a:chOff x="2081483" y="4052487"/>
            <a:chExt cx="2340988" cy="1896101"/>
          </a:xfrm>
        </p:grpSpPr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975" y="4052487"/>
              <a:ext cx="1476001" cy="1340207"/>
            </a:xfrm>
            <a:prstGeom prst="rect">
              <a:avLst/>
            </a:prstGeom>
          </p:spPr>
        </p:pic>
        <p:sp>
          <p:nvSpPr>
            <p:cNvPr id="123" name="文字方塊 122"/>
            <p:cNvSpPr txBox="1"/>
            <p:nvPr/>
          </p:nvSpPr>
          <p:spPr>
            <a:xfrm>
              <a:off x="2081483" y="5519060"/>
              <a:ext cx="2340988" cy="429528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文藝富心管理員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143239" y="1981921"/>
            <a:ext cx="1248416" cy="1766237"/>
            <a:chOff x="2513975" y="4052487"/>
            <a:chExt cx="1476001" cy="1896101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975" y="4052487"/>
              <a:ext cx="1476001" cy="1340207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2687955" y="5519060"/>
              <a:ext cx="1128040" cy="429528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使用者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5606284" y="1897011"/>
            <a:ext cx="1132040" cy="1287594"/>
            <a:chOff x="3976704" y="5150440"/>
            <a:chExt cx="1152133" cy="1310447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063" b="87143" l="30917" r="68750">
                          <a14:foregroundMark x1="48750" y1="33968" x2="54833" y2="61270"/>
                          <a14:foregroundMark x1="38750" y1="29365" x2="60667" y2="30159"/>
                          <a14:foregroundMark x1="60833" y1="30159" x2="60250" y2="65397"/>
                          <a14:foregroundMark x1="40750" y1="31746" x2="60417" y2="63175"/>
                          <a14:foregroundMark x1="38083" y1="32222" x2="48000" y2="69206"/>
                          <a14:foregroundMark x1="40167" y1="60952" x2="57833" y2="63968"/>
                          <a14:foregroundMark x1="48417" y1="56032" x2="46167" y2="42698"/>
                          <a14:foregroundMark x1="44667" y1="43492" x2="45917" y2="55397"/>
                          <a14:foregroundMark x1="38917" y1="52698" x2="56500" y2="34921"/>
                          <a14:foregroundMark x1="41583" y1="55556" x2="59500" y2="40159"/>
                          <a14:foregroundMark x1="39083" y1="39365" x2="43167" y2="59048"/>
                          <a14:foregroundMark x1="47500" y1="71429" x2="55583" y2="64921"/>
                        </a14:backgroundRemoval>
                      </a14:imgEffect>
                    </a14:imgLayer>
                  </a14:imgProps>
                </a:ext>
              </a:extLst>
            </a:blip>
            <a:srcRect l="31553" t="14565" r="31729" b="15087"/>
            <a:stretch/>
          </p:blipFill>
          <p:spPr>
            <a:xfrm>
              <a:off x="4104386" y="5150440"/>
              <a:ext cx="896773" cy="902017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3976704" y="6053676"/>
              <a:ext cx="1152133" cy="407211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Line 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Bot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5575421" y="4121115"/>
            <a:ext cx="1723549" cy="1384592"/>
            <a:chOff x="3018307" y="2400118"/>
            <a:chExt cx="1723549" cy="1384592"/>
          </a:xfrm>
        </p:grpSpPr>
        <p:sp>
          <p:nvSpPr>
            <p:cNvPr id="31" name="文字方塊 30"/>
            <p:cNvSpPr txBox="1"/>
            <p:nvPr/>
          </p:nvSpPr>
          <p:spPr>
            <a:xfrm>
              <a:off x="3018307" y="3384600"/>
              <a:ext cx="1723549" cy="400110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文藝富心</a:t>
              </a: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網站</a:t>
              </a:r>
              <a:endParaRPr 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94222" y="2400118"/>
              <a:ext cx="1371719" cy="993734"/>
            </a:xfrm>
            <a:prstGeom prst="rect">
              <a:avLst/>
            </a:prstGeom>
          </p:spPr>
        </p:pic>
      </p:grpSp>
      <p:cxnSp>
        <p:nvCxnSpPr>
          <p:cNvPr id="168" name="直線單箭頭接點 167"/>
          <p:cNvCxnSpPr/>
          <p:nvPr/>
        </p:nvCxnSpPr>
        <p:spPr>
          <a:xfrm flipH="1">
            <a:off x="3857157" y="2447378"/>
            <a:ext cx="161293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V="1">
            <a:off x="6517749" y="2984551"/>
            <a:ext cx="1425643" cy="90551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/>
          <p:nvPr/>
        </p:nvCxnSpPr>
        <p:spPr>
          <a:xfrm flipH="1">
            <a:off x="6838664" y="2447378"/>
            <a:ext cx="1030304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6612873" y="3133323"/>
            <a:ext cx="1420059" cy="89790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3747852" y="4650796"/>
            <a:ext cx="1791779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713078" y="4803196"/>
            <a:ext cx="1757013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 rot="19643063">
            <a:off x="6847486" y="3069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請求</a:t>
            </a:r>
          </a:p>
        </p:txBody>
      </p:sp>
      <p:sp>
        <p:nvSpPr>
          <p:cNvPr id="34" name="文字方塊 33"/>
          <p:cNvSpPr txBox="1"/>
          <p:nvPr/>
        </p:nvSpPr>
        <p:spPr>
          <a:xfrm rot="19643063">
            <a:off x="7183680" y="3606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回覆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4032187" y="42576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偏好推播</a:t>
            </a: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358026" y="20694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推播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4071482" y="48347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顯示內容</a:t>
            </a:r>
            <a:endParaRPr lang="en-US" altLang="zh-TW" b="1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8176544" y="1641573"/>
            <a:ext cx="2419908" cy="1613849"/>
            <a:chOff x="8062244" y="1755873"/>
            <a:chExt cx="2419908" cy="1613849"/>
          </a:xfrm>
        </p:grpSpPr>
        <p:grpSp>
          <p:nvGrpSpPr>
            <p:cNvPr id="41" name="群組 40"/>
            <p:cNvGrpSpPr/>
            <p:nvPr/>
          </p:nvGrpSpPr>
          <p:grpSpPr>
            <a:xfrm>
              <a:off x="9294334" y="1755873"/>
              <a:ext cx="1187818" cy="1613849"/>
              <a:chOff x="10557338" y="3200401"/>
              <a:chExt cx="1368000" cy="1858657"/>
            </a:xfrm>
          </p:grpSpPr>
          <p:pic>
            <p:nvPicPr>
              <p:cNvPr id="46" name="圖片 4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7338" y="3200401"/>
                <a:ext cx="1368000" cy="1368000"/>
              </a:xfrm>
              <a:prstGeom prst="rect">
                <a:avLst/>
              </a:prstGeom>
            </p:spPr>
          </p:pic>
          <p:sp>
            <p:nvSpPr>
              <p:cNvPr id="47" name="文字方塊 46"/>
              <p:cNvSpPr txBox="1"/>
              <p:nvPr/>
            </p:nvSpPr>
            <p:spPr>
              <a:xfrm>
                <a:off x="10691919" y="4598255"/>
                <a:ext cx="1098838" cy="460803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pPr algn="ctr"/>
                <a:r>
                  <a:rPr 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資料庫</a:t>
                </a:r>
                <a:endPara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2" name="群組 41"/>
            <p:cNvGrpSpPr/>
            <p:nvPr/>
          </p:nvGrpSpPr>
          <p:grpSpPr>
            <a:xfrm>
              <a:off x="8062244" y="1755873"/>
              <a:ext cx="1269739" cy="1425604"/>
              <a:chOff x="5927206" y="1059463"/>
              <a:chExt cx="1269739" cy="1425604"/>
            </a:xfrm>
          </p:grpSpPr>
          <p:pic>
            <p:nvPicPr>
              <p:cNvPr id="44" name="Picture 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0070" y="1059463"/>
                <a:ext cx="1144011" cy="11440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5" name="圓角矩形 44"/>
              <p:cNvSpPr/>
              <p:nvPr/>
            </p:nvSpPr>
            <p:spPr>
              <a:xfrm>
                <a:off x="5927206" y="1887075"/>
                <a:ext cx="1269739" cy="597992"/>
              </a:xfrm>
              <a:prstGeom prst="roundRect">
                <a:avLst/>
              </a:prstGeom>
              <a:solidFill>
                <a:schemeClr val="bg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Node.js</a:t>
                </a:r>
              </a:p>
              <a:p>
                <a:pPr algn="ctr"/>
                <a:r>
                  <a:rPr lang="en-US" altLang="zh-TW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Express</a:t>
                </a:r>
                <a:endPara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45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0" y="-16209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altLang="zh-TW" sz="4000" b="1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系統架構圖</a:t>
            </a:r>
            <a:r>
              <a:rPr lang="zh-TW" altLang="en-US" sz="4000" b="1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使用者發文</a:t>
            </a:r>
            <a:endParaRPr lang="zh-TW" sz="4000" b="1" baseline="0" dirty="0">
              <a:solidFill>
                <a:srgbClr val="2D4F4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2143239" y="1981921"/>
            <a:ext cx="1248416" cy="1766237"/>
            <a:chOff x="2513975" y="4052487"/>
            <a:chExt cx="1476001" cy="1896101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975" y="4052487"/>
              <a:ext cx="1476001" cy="1340207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2687955" y="5519060"/>
              <a:ext cx="1128040" cy="429528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使用者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5575421" y="4121115"/>
            <a:ext cx="1723549" cy="1384592"/>
            <a:chOff x="3018307" y="2400118"/>
            <a:chExt cx="1723549" cy="1384592"/>
          </a:xfrm>
        </p:grpSpPr>
        <p:sp>
          <p:nvSpPr>
            <p:cNvPr id="31" name="文字方塊 30"/>
            <p:cNvSpPr txBox="1"/>
            <p:nvPr/>
          </p:nvSpPr>
          <p:spPr>
            <a:xfrm>
              <a:off x="3018307" y="3384600"/>
              <a:ext cx="1723549" cy="400110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文藝富心</a:t>
              </a: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網站</a:t>
              </a:r>
              <a:endParaRPr 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4222" y="2400118"/>
              <a:ext cx="1371719" cy="993734"/>
            </a:xfrm>
            <a:prstGeom prst="rect">
              <a:avLst/>
            </a:prstGeom>
          </p:spPr>
        </p:pic>
      </p:grpSp>
      <p:cxnSp>
        <p:nvCxnSpPr>
          <p:cNvPr id="170" name="直線單箭頭接點 169"/>
          <p:cNvCxnSpPr/>
          <p:nvPr/>
        </p:nvCxnSpPr>
        <p:spPr>
          <a:xfrm flipV="1">
            <a:off x="6517749" y="2984551"/>
            <a:ext cx="1425643" cy="90551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6612873" y="3133323"/>
            <a:ext cx="1420059" cy="89790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C:\Users\Owner\Desktop\末評簡報\maxresdefaul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056" b="89028" l="43438" r="95859">
                        <a14:foregroundMark x1="49297" y1="65000" x2="49297" y2="65000"/>
                        <a14:foregroundMark x1="54063" y1="59444" x2="53750" y2="71667"/>
                        <a14:foregroundMark x1="57266" y1="64028" x2="57266" y2="76806"/>
                        <a14:foregroundMark x1="57500" y1="55694" x2="57891" y2="57083"/>
                        <a14:foregroundMark x1="62266" y1="64861" x2="64922" y2="63750"/>
                        <a14:foregroundMark x1="64609" y1="64583" x2="65391" y2="73889"/>
                        <a14:foregroundMark x1="69063" y1="63194" x2="69063" y2="72639"/>
                        <a14:foregroundMark x1="69688" y1="64444" x2="73203" y2="63750"/>
                        <a14:foregroundMark x1="77422" y1="65694" x2="77266" y2="71111"/>
                        <a14:foregroundMark x1="78828" y1="65139" x2="82422" y2="62361"/>
                        <a14:foregroundMark x1="81953" y1="65556" x2="81172" y2="78750"/>
                        <a14:foregroundMark x1="88828" y1="63472" x2="86016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25" t="47592" r="3646" b="8680"/>
          <a:stretch/>
        </p:blipFill>
        <p:spPr bwMode="auto">
          <a:xfrm>
            <a:off x="9227001" y="4416243"/>
            <a:ext cx="1511834" cy="6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單箭頭接點 44"/>
          <p:cNvCxnSpPr/>
          <p:nvPr/>
        </p:nvCxnSpPr>
        <p:spPr>
          <a:xfrm>
            <a:off x="7370030" y="4650796"/>
            <a:ext cx="1646151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290764" y="4803783"/>
            <a:ext cx="1725417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3584084" y="2783298"/>
            <a:ext cx="2147655" cy="1239323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 flipV="1">
            <a:off x="3517596" y="2921548"/>
            <a:ext cx="2147976" cy="125311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637527" y="42383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文本內容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7663166" y="4841920"/>
            <a:ext cx="112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分析結果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 rot="1810107">
            <a:off x="3908326" y="35471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顯示畫面</a:t>
            </a:r>
          </a:p>
        </p:txBody>
      </p:sp>
      <p:sp>
        <p:nvSpPr>
          <p:cNvPr id="36" name="文字方塊 35"/>
          <p:cNvSpPr txBox="1"/>
          <p:nvPr/>
        </p:nvSpPr>
        <p:spPr>
          <a:xfrm rot="1810107">
            <a:off x="4370329" y="29610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發文</a:t>
            </a:r>
            <a:endParaRPr lang="zh-TW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 rot="19643063">
            <a:off x="6739337" y="313862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請求</a:t>
            </a:r>
          </a:p>
        </p:txBody>
      </p:sp>
      <p:sp>
        <p:nvSpPr>
          <p:cNvPr id="38" name="文字方塊 37"/>
          <p:cNvSpPr txBox="1"/>
          <p:nvPr/>
        </p:nvSpPr>
        <p:spPr>
          <a:xfrm rot="19643063">
            <a:off x="7095195" y="36558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回覆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9377625" y="5105597"/>
            <a:ext cx="1210588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文本分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析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8176544" y="1641573"/>
            <a:ext cx="2419908" cy="1613849"/>
            <a:chOff x="8062244" y="1755873"/>
            <a:chExt cx="2419908" cy="1613849"/>
          </a:xfrm>
        </p:grpSpPr>
        <p:grpSp>
          <p:nvGrpSpPr>
            <p:cNvPr id="42" name="群組 41"/>
            <p:cNvGrpSpPr/>
            <p:nvPr/>
          </p:nvGrpSpPr>
          <p:grpSpPr>
            <a:xfrm>
              <a:off x="9294334" y="1755873"/>
              <a:ext cx="1187818" cy="1613849"/>
              <a:chOff x="10557338" y="3200401"/>
              <a:chExt cx="1368000" cy="1858657"/>
            </a:xfrm>
          </p:grpSpPr>
          <p:pic>
            <p:nvPicPr>
              <p:cNvPr id="51" name="圖片 5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7338" y="3200401"/>
                <a:ext cx="1368000" cy="1368000"/>
              </a:xfrm>
              <a:prstGeom prst="rect">
                <a:avLst/>
              </a:prstGeom>
            </p:spPr>
          </p:pic>
          <p:sp>
            <p:nvSpPr>
              <p:cNvPr id="52" name="文字方塊 51"/>
              <p:cNvSpPr txBox="1"/>
              <p:nvPr/>
            </p:nvSpPr>
            <p:spPr>
              <a:xfrm>
                <a:off x="10691919" y="4598255"/>
                <a:ext cx="1098838" cy="460803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pPr algn="ctr"/>
                <a:r>
                  <a:rPr 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資料庫</a:t>
                </a:r>
                <a:endPara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8062244" y="1755873"/>
              <a:ext cx="1269739" cy="1425604"/>
              <a:chOff x="5927206" y="1059463"/>
              <a:chExt cx="1269739" cy="1425604"/>
            </a:xfrm>
          </p:grpSpPr>
          <p:pic>
            <p:nvPicPr>
              <p:cNvPr id="47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0070" y="1059463"/>
                <a:ext cx="1144011" cy="11440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圓角矩形 47"/>
              <p:cNvSpPr/>
              <p:nvPr/>
            </p:nvSpPr>
            <p:spPr>
              <a:xfrm>
                <a:off x="5927206" y="1887075"/>
                <a:ext cx="1269739" cy="597992"/>
              </a:xfrm>
              <a:prstGeom prst="roundRect">
                <a:avLst/>
              </a:prstGeom>
              <a:solidFill>
                <a:schemeClr val="bg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Node.js</a:t>
                </a:r>
              </a:p>
              <a:p>
                <a:pPr algn="ctr"/>
                <a:r>
                  <a:rPr lang="en-US" altLang="zh-TW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Express</a:t>
                </a:r>
                <a:endPara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15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50" y="-248172"/>
            <a:ext cx="12230900" cy="73543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07178" y="2828836"/>
            <a:ext cx="4810932" cy="120032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03</a:t>
            </a:r>
            <a:r>
              <a:rPr lang="zh-TW" altLang="zh-TW" sz="7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系統</a:t>
            </a:r>
            <a:r>
              <a:rPr lang="zh-TW" altLang="en-US" sz="7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特色</a:t>
            </a:r>
            <a:endParaRPr lang="en-US" altLang="zh-TW" sz="7200" b="1" dirty="0">
              <a:solidFill>
                <a:schemeClr val="bg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626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altLang="en-US" sz="4000" b="1" baseline="0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特色一  </a:t>
            </a:r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投其所好</a:t>
            </a:r>
            <a:endParaRPr lang="zh-TW" altLang="en-US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8" name="Picture 3" descr="C:\Users\Owner\Desktop\he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19" y="2150934"/>
            <a:ext cx="2146301" cy="214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Owner\Desktop\girl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3494941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Owner\Desktop\music-player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870" y="3016275"/>
            <a:ext cx="491819" cy="49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/>
          <p:cNvGrpSpPr/>
          <p:nvPr/>
        </p:nvGrpSpPr>
        <p:grpSpPr>
          <a:xfrm>
            <a:off x="1423234" y="1741773"/>
            <a:ext cx="3297238" cy="3297238"/>
            <a:chOff x="4466831" y="1179455"/>
            <a:chExt cx="3297238" cy="3297238"/>
          </a:xfrm>
        </p:grpSpPr>
        <p:sp>
          <p:nvSpPr>
            <p:cNvPr id="22" name="橢圓 21"/>
            <p:cNvSpPr/>
            <p:nvPr/>
          </p:nvSpPr>
          <p:spPr>
            <a:xfrm>
              <a:off x="4466831" y="1179455"/>
              <a:ext cx="3297238" cy="3297238"/>
            </a:xfrm>
            <a:prstGeom prst="ellipse">
              <a:avLst/>
            </a:prstGeom>
            <a:solidFill>
              <a:schemeClr val="bg1"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" name="Picture 2" descr="C:\Users\Owner\Desktop\末評簡報\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850" y="1868194"/>
              <a:ext cx="2157201" cy="217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6" descr="C:\Users\Owner\Desktop\vide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82" y="4583157"/>
            <a:ext cx="911708" cy="91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C:\Users\Owner\Desktop\galler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58" y="4481639"/>
            <a:ext cx="1013226" cy="101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9" descr="C:\Users\Owner\Desktop\open-boo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952" y="4583157"/>
            <a:ext cx="976262" cy="9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7" descr="C:\Users\Owner\Desktop\music-player (1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2" y="4639013"/>
            <a:ext cx="864550" cy="86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Owner\Desktop\music-player (1)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2" y="4639013"/>
            <a:ext cx="864550" cy="86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60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0023 L 0.01823 0.00139 C 0.02096 0.00162 0.02357 0.00254 0.0263 0.00278 L 0.14036 0.00416 C 0.16406 0.00949 0.15052 0.00717 0.18815 0.00833 L 0.24154 0.00972 C 0.24297 0.01018 0.24427 0.01065 0.24557 0.01111 C 0.24909 0.01273 0.24688 0.0125 0.24883 0.0125 " pathEditMode="relative" rAng="0" ptsTypes="AAAAAAAAA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62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0.00023 L 0.01823 0.00139 C 0.02097 0.00162 0.02357 0.00255 0.0263 0.00278 L 0.14037 0.00417 C 0.16407 0.00949 0.15052 0.00717 0.18815 0.00833 L 0.24154 0.00972 C 0.24297 0.01018 0.24427 0.01065 0.24558 0.01111 C 0.24909 0.01273 0.24688 0.0125 0.24883 0.0125 " pathEditMode="relative" rAng="0" ptsTypes="AAAAAAAAA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62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2.08333E-6 0.00024 L 0.01823 0.00139 C 0.02096 0.00162 0.02357 0.00255 0.0263 0.00278 L 0.14036 0.00417 C 0.16406 0.0095 0.15052 0.00718 0.18815 0.00834 L 0.24153 0.00973 C 0.24297 0.01019 0.24427 0.01065 0.24557 0.01112 C 0.24909 0.01274 0.24687 0.0125 0.24883 0.0125 " pathEditMode="relative" rAng="0" ptsTypes="AAAAAAAAA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5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125E-6 -0.00046 L -3.125E-6 0.00023 C 0.00052 -0.00486 0.00118 -0.00949 0.00235 -0.01342 C 0.00274 -0.01504 0.00638 -0.02315 0.00664 -0.02361 C 0.00782 -0.02847 0.00769 -0.0287 0.00951 -0.03379 C 0.0099 -0.03518 0.01055 -0.0368 0.0112 -0.03819 C 0.01237 -0.04004 0.01354 -0.0419 0.01472 -0.04398 C 0.01537 -0.04514 0.01589 -0.04699 0.01654 -0.04815 C 0.01745 -0.05 0.01823 -0.05231 0.01927 -0.05393 C 0.02006 -0.05579 0.0211 -0.05694 0.02188 -0.05833 C 0.02279 -0.06018 0.0237 -0.06227 0.02461 -0.06458 C 0.02513 -0.06574 0.02565 -0.06736 0.02644 -0.06852 C 0.02709 -0.07014 0.02826 -0.07037 0.02891 -0.07153 C 0.03034 -0.07384 0.03138 -0.07662 0.03243 -0.07893 C 0.03881 -0.09004 0.03737 -0.08796 0.04245 -0.09329 C 0.04714 -0.10486 0.04089 -0.09097 0.04688 -0.10046 C 0.04779 -0.10231 0.04844 -0.1044 0.04948 -0.10648 C 0.05039 -0.10787 0.05118 -0.10903 0.05222 -0.11088 C 0.05274 -0.11204 0.05313 -0.11366 0.05404 -0.11504 C 0.05521 -0.11713 0.0569 -0.11875 0.05821 -0.12083 C 0.06133 -0.13055 0.05925 -0.12523 0.0655 -0.13565 C 0.06641 -0.1368 0.06706 -0.13889 0.06823 -0.13981 C 0.06993 -0.14166 0.07214 -0.14305 0.07344 -0.1456 C 0.08008 -0.15972 0.07201 -0.14444 0.07982 -0.1544 C 0.08164 -0.15694 0.08334 -0.15995 0.08516 -0.16296 C 0.08594 -0.16435 0.08659 -0.1662 0.08763 -0.16736 C 0.08854 -0.16829 0.08946 -0.16967 0.09037 -0.17037 C 0.09271 -0.17222 0.09519 -0.17361 0.09753 -0.17616 C 0.10144 -0.18055 0.09922 -0.17824 0.10456 -0.18171 C 0.10651 -0.18518 0.10729 -0.18704 0.11003 -0.18912 C 0.11068 -0.18981 0.11172 -0.19004 0.11263 -0.19051 C 0.11953 -0.19861 0.1112 -0.18819 0.11706 -0.19815 C 0.1181 -0.19977 0.11927 -0.20092 0.12045 -0.20254 C 0.12227 -0.2044 0.128 -0.21065 0.13021 -0.2125 C 0.13112 -0.21319 0.13203 -0.21342 0.13282 -0.21389 C 0.14154 -0.2243 0.13229 -0.21412 0.1392 -0.21967 C 0.1461 -0.22546 0.13776 -0.2206 0.1444 -0.22407 C 0.14532 -0.22523 0.14935 -0.23032 0.15065 -0.23125 C 0.15313 -0.2331 0.15651 -0.23472 0.1586 -0.23704 C 0.16446 -0.24398 0.15834 -0.23981 0.16407 -0.24305 C 0.17266 -0.25347 0.16341 -0.24329 0.17032 -0.24884 C 0.17188 -0.25 0.17318 -0.25162 0.17461 -0.25301 C 0.17565 -0.2537 0.17657 -0.2537 0.17735 -0.2544 C 0.18516 -0.26088 0.17826 -0.2581 0.18724 -0.26041 C 0.18828 -0.26204 0.18959 -0.26366 0.19063 -0.26481 C 0.19154 -0.26551 0.19245 -0.26551 0.19336 -0.26643 C 0.19987 -0.27083 0.19375 -0.26829 0.20157 -0.27083 C 0.20274 -0.27222 0.2043 -0.27384 0.20586 -0.27477 C 0.20703 -0.27592 0.20834 -0.27592 0.20938 -0.27639 C 0.21094 -0.27731 0.21237 -0.27824 0.21394 -0.27916 C 0.21472 -0.27986 0.21576 -0.28032 0.21641 -0.28079 C 0.22709 -0.29213 0.21745 -0.2831 0.22539 -0.28796 C 0.22657 -0.28866 0.22787 -0.29004 0.22904 -0.29097 C 0.23321 -0.29398 0.23282 -0.29375 0.23685 -0.29514 C 0.23802 -0.29653 0.23907 -0.29861 0.24037 -0.29954 C 0.24154 -0.30046 0.24271 -0.30046 0.24401 -0.30092 C 0.24493 -0.30139 0.24584 -0.30185 0.24662 -0.30231 C 0.24792 -0.30347 0.24896 -0.3044 0.25026 -0.30532 C 0.2517 -0.30625 0.25313 -0.30694 0.25456 -0.30833 C 0.2556 -0.30903 0.25625 -0.31041 0.25743 -0.31111 C 0.25834 -0.31204 0.25977 -0.31204 0.26081 -0.31273 C 0.26276 -0.31389 0.26433 -0.31597 0.26615 -0.31713 C 0.26836 -0.31805 0.27097 -0.31782 0.27331 -0.31829 C 0.27683 -0.3206 0.28021 -0.3243 0.28399 -0.32592 C 0.28529 -0.32639 0.28646 -0.32685 0.28763 -0.32731 C 0.28763 -0.32708 0.29414 -0.33102 0.29558 -0.33171 C 0.2974 -0.33264 0.29896 -0.33379 0.30091 -0.33449 C 0.31302 -0.33958 0.30795 -0.33773 0.31615 -0.34028 C 0.3181 -0.34166 0.32006 -0.34352 0.32214 -0.34467 C 0.32748 -0.34745 0.33034 -0.34768 0.33555 -0.34907 C 0.34024 -0.35185 0.33933 -0.35185 0.34362 -0.35347 C 0.34493 -0.35393 0.35 -0.35532 0.35157 -0.35625 C 0.35274 -0.35694 0.35378 -0.35856 0.35495 -0.35926 C 0.3569 -0.35995 0.35925 -0.35995 0.3612 -0.36065 C 0.36276 -0.36088 0.36407 -0.36157 0.36563 -0.36227 C 0.37162 -0.36366 0.37748 -0.36504 0.3836 -0.3662 C 0.40404 -0.37083 0.39232 -0.36875 0.41901 -0.37222 C 0.42539 -0.37754 0.42071 -0.3743 0.43151 -0.37662 C 0.43347 -0.37708 0.43568 -0.37778 0.43776 -0.37801 C 0.44896 -0.3787 0.46029 -0.37893 0.47149 -0.3794 C 0.47969 -0.38102 0.48789 -0.38356 0.49636 -0.38379 L 0.59167 -0.38495 " pathEditMode="relative" rAng="0" ptsTypes="AAAAAAAAAAAAAAAAAAAAAAAAAAAAAAAAAAAAAAAAAAAAAAAAAAAAAAAAAAAAAAAAAAAAAAAAAAAAAAAAAA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83" y="-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8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2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0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25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流程圖: 結束點 45"/>
          <p:cNvSpPr/>
          <p:nvPr/>
        </p:nvSpPr>
        <p:spPr>
          <a:xfrm flipH="1">
            <a:off x="790574" y="2470219"/>
            <a:ext cx="6118475" cy="83232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solidFill>
                  <a:schemeClr val="tx1"/>
                </a:solidFill>
                <a:latin typeface="Noto Serif TC" pitchFamily="18" charset="-120"/>
                <a:ea typeface="Noto Serif TC" pitchFamily="18" charset="-120"/>
              </a:rPr>
              <a:t> </a:t>
            </a:r>
            <a:r>
              <a:rPr lang="zh-TW" altLang="en-US" sz="2800" b="1" dirty="0" smtClean="0">
                <a:solidFill>
                  <a:schemeClr val="tx1"/>
                </a:solidFill>
                <a:latin typeface="Noto Serif TC" pitchFamily="18" charset="-120"/>
                <a:ea typeface="Noto Serif TC" pitchFamily="18" charset="-120"/>
              </a:rPr>
              <a:t> </a:t>
            </a:r>
            <a:r>
              <a:rPr lang="zh-TW" alt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情緒</a:t>
            </a:r>
            <a:r>
              <a:rPr lang="zh-TW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專區</a:t>
            </a:r>
            <a:r>
              <a:rPr lang="zh-TW" altLang="en-US" sz="2400" b="1" dirty="0" smtClean="0">
                <a:solidFill>
                  <a:schemeClr val="tx1"/>
                </a:solidFill>
                <a:latin typeface="Noto Serif TC" pitchFamily="18" charset="-120"/>
                <a:ea typeface="Noto Serif TC" pitchFamily="18" charset="-120"/>
              </a:rPr>
              <a:t>　</a:t>
            </a:r>
            <a:endParaRPr lang="zh-TW" altLang="en-US" sz="2400" b="1" dirty="0">
              <a:solidFill>
                <a:schemeClr val="tx1"/>
              </a:solidFill>
              <a:latin typeface="Noto Serif TC" pitchFamily="18" charset="-120"/>
              <a:ea typeface="Noto Serif TC" pitchFamily="18" charset="-120"/>
            </a:endParaRPr>
          </a:p>
        </p:txBody>
      </p:sp>
      <p:sp>
        <p:nvSpPr>
          <p:cNvPr id="32" name="流程圖: 結束點 31"/>
          <p:cNvSpPr/>
          <p:nvPr/>
        </p:nvSpPr>
        <p:spPr>
          <a:xfrm>
            <a:off x="5179936" y="4470519"/>
            <a:ext cx="6335790" cy="832325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Noto Serif TC" pitchFamily="18" charset="-120"/>
                <a:ea typeface="Noto Serif TC" pitchFamily="18" charset="-120"/>
              </a:rPr>
              <a:t>　</a:t>
            </a:r>
            <a:r>
              <a:rPr lang="zh-TW" altLang="en-US" sz="2400" b="1" dirty="0" smtClean="0">
                <a:solidFill>
                  <a:schemeClr val="tx1"/>
                </a:solidFill>
                <a:latin typeface="Noto Serif TC" pitchFamily="18" charset="-120"/>
                <a:ea typeface="Noto Serif TC" pitchFamily="18" charset="-120"/>
              </a:rPr>
              <a:t>　　　　　　　　　</a:t>
            </a:r>
            <a:r>
              <a:rPr lang="zh-TW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防止不當言論</a:t>
            </a:r>
            <a:r>
              <a:rPr lang="zh-TW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　</a:t>
            </a:r>
            <a:endParaRPr lang="zh-TW" altLang="en-US" sz="2400" b="1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▍特色二  文</a:t>
            </a:r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本分析</a:t>
            </a:r>
          </a:p>
        </p:txBody>
      </p:sp>
      <p:grpSp>
        <p:nvGrpSpPr>
          <p:cNvPr id="30" name="群組 29"/>
          <p:cNvGrpSpPr/>
          <p:nvPr/>
        </p:nvGrpSpPr>
        <p:grpSpPr>
          <a:xfrm>
            <a:off x="4593643" y="2384900"/>
            <a:ext cx="2966775" cy="2966775"/>
            <a:chOff x="4136442" y="2416685"/>
            <a:chExt cx="2966775" cy="2966775"/>
          </a:xfrm>
        </p:grpSpPr>
        <p:sp>
          <p:nvSpPr>
            <p:cNvPr id="28" name="橢圓 27"/>
            <p:cNvSpPr/>
            <p:nvPr/>
          </p:nvSpPr>
          <p:spPr>
            <a:xfrm>
              <a:off x="4193593" y="2473837"/>
              <a:ext cx="2861999" cy="286199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123" name="Picture 3" descr="C:\Users\Owner\Desktop\末評簡報\analytics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442" y="3085686"/>
              <a:ext cx="1638300" cy="1638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橢圓 41"/>
            <p:cNvSpPr/>
            <p:nvPr/>
          </p:nvSpPr>
          <p:spPr>
            <a:xfrm>
              <a:off x="4136442" y="2416685"/>
              <a:ext cx="2966775" cy="296677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5" name="橢圓 34"/>
          <p:cNvSpPr/>
          <p:nvPr/>
        </p:nvSpPr>
        <p:spPr>
          <a:xfrm>
            <a:off x="9569857" y="3264890"/>
            <a:ext cx="1597431" cy="6418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不雅字</a:t>
            </a:r>
          </a:p>
        </p:txBody>
      </p:sp>
      <p:sp>
        <p:nvSpPr>
          <p:cNvPr id="56" name="橢圓 55"/>
          <p:cNvSpPr/>
          <p:nvPr/>
        </p:nvSpPr>
        <p:spPr>
          <a:xfrm>
            <a:off x="7895233" y="3165520"/>
            <a:ext cx="1597431" cy="6418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不雅</a:t>
            </a:r>
            <a:r>
              <a:rPr lang="zh-TW" altLang="en-US" sz="2000" b="1" dirty="0">
                <a:latin typeface="Noto Serif TC" pitchFamily="18" charset="-120"/>
                <a:ea typeface="Noto Serif TC" pitchFamily="18" charset="-120"/>
              </a:rPr>
              <a:t>字</a:t>
            </a:r>
          </a:p>
        </p:txBody>
      </p:sp>
      <p:sp>
        <p:nvSpPr>
          <p:cNvPr id="57" name="橢圓 56"/>
          <p:cNvSpPr/>
          <p:nvPr/>
        </p:nvSpPr>
        <p:spPr>
          <a:xfrm>
            <a:off x="7972426" y="3848076"/>
            <a:ext cx="1597431" cy="641825"/>
          </a:xfrm>
          <a:prstGeom prst="ellipse">
            <a:avLst/>
          </a:prstGeom>
          <a:solidFill>
            <a:srgbClr val="BBA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不雅字</a:t>
            </a:r>
          </a:p>
        </p:txBody>
      </p:sp>
      <p:sp>
        <p:nvSpPr>
          <p:cNvPr id="58" name="橢圓 57"/>
          <p:cNvSpPr/>
          <p:nvPr/>
        </p:nvSpPr>
        <p:spPr>
          <a:xfrm rot="621177">
            <a:off x="8693949" y="3378131"/>
            <a:ext cx="1597431" cy="64182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廣告</a:t>
            </a:r>
          </a:p>
        </p:txBody>
      </p:sp>
      <p:sp>
        <p:nvSpPr>
          <p:cNvPr id="60" name="橢圓 59"/>
          <p:cNvSpPr/>
          <p:nvPr/>
        </p:nvSpPr>
        <p:spPr>
          <a:xfrm rot="21388427">
            <a:off x="9551631" y="3866506"/>
            <a:ext cx="1597431" cy="6418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廣告</a:t>
            </a:r>
          </a:p>
        </p:txBody>
      </p:sp>
      <p:sp>
        <p:nvSpPr>
          <p:cNvPr id="59" name="橢圓 58"/>
          <p:cNvSpPr/>
          <p:nvPr/>
        </p:nvSpPr>
        <p:spPr>
          <a:xfrm rot="20768659">
            <a:off x="8685008" y="2599132"/>
            <a:ext cx="1597431" cy="641825"/>
          </a:xfrm>
          <a:prstGeom prst="ellipse">
            <a:avLst/>
          </a:prstGeom>
          <a:solidFill>
            <a:srgbClr val="96A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不雅字</a:t>
            </a:r>
          </a:p>
        </p:txBody>
      </p:sp>
      <p:sp>
        <p:nvSpPr>
          <p:cNvPr id="61" name="橢圓 60"/>
          <p:cNvSpPr/>
          <p:nvPr/>
        </p:nvSpPr>
        <p:spPr>
          <a:xfrm rot="621177">
            <a:off x="9417851" y="1890386"/>
            <a:ext cx="1597431" cy="6418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廣告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2620656" y="4692201"/>
            <a:ext cx="1590675" cy="937074"/>
          </a:xfrm>
          <a:prstGeom prst="roundRect">
            <a:avLst/>
          </a:prstGeom>
          <a:solidFill>
            <a:schemeClr val="tx2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負向詞</a:t>
            </a:r>
          </a:p>
        </p:txBody>
      </p:sp>
      <p:sp>
        <p:nvSpPr>
          <p:cNvPr id="65" name="圓角矩形 64"/>
          <p:cNvSpPr/>
          <p:nvPr/>
        </p:nvSpPr>
        <p:spPr>
          <a:xfrm>
            <a:off x="982356" y="4229954"/>
            <a:ext cx="1590675" cy="937074"/>
          </a:xfrm>
          <a:prstGeom prst="roundRect">
            <a:avLst/>
          </a:prstGeom>
          <a:solidFill>
            <a:srgbClr val="BE5108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正向詞</a:t>
            </a:r>
          </a:p>
        </p:txBody>
      </p:sp>
      <p:pic>
        <p:nvPicPr>
          <p:cNvPr id="2052" name="Picture 4" descr="「negative man icon」的圖片搜尋結果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680" b="91504" l="28809" r="42090">
                        <a14:foregroundMark x1="38770" y1="79102" x2="38770" y2="79102"/>
                        <a14:foregroundMark x1="36035" y1="88965" x2="36035" y2="88965"/>
                        <a14:foregroundMark x1="38965" y1="85059" x2="38965" y2="85059"/>
                        <a14:foregroundMark x1="37598" y1="74414" x2="37598" y2="74414"/>
                        <a14:foregroundMark x1="38672" y1="74805" x2="38672" y2="74805"/>
                        <a14:foregroundMark x1="39844" y1="74902" x2="39844" y2="74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7" t="71573" r="57597" b="7439"/>
          <a:stretch/>
        </p:blipFill>
        <p:spPr bwMode="auto">
          <a:xfrm>
            <a:off x="3122886" y="3753192"/>
            <a:ext cx="705690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risscrossEtching trans="57000" pressur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0429" y="3378744"/>
            <a:ext cx="901296" cy="901296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0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2" grpId="0" animBg="1"/>
      <p:bldP spid="35" grpId="0" animBg="1"/>
      <p:bldP spid="56" grpId="0" animBg="1"/>
      <p:bldP spid="57" grpId="0" animBg="1"/>
      <p:bldP spid="58" grpId="0" animBg="1"/>
      <p:bldP spid="60" grpId="0" animBg="1"/>
      <p:bldP spid="59" grpId="0" animBg="1"/>
      <p:bldP spid="61" grpId="0" animBg="1"/>
      <p:bldP spid="63" grpId="0" animBg="1"/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▍特色三  </a:t>
            </a:r>
            <a:r>
              <a:rPr lang="zh-TW" altLang="en-US" sz="4000" b="1" baseline="0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r>
              <a:rPr lang="zh-TW" altLang="en-US" sz="4000" b="1" baseline="0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關聯性</a:t>
            </a:r>
          </a:p>
        </p:txBody>
      </p:sp>
      <p:grpSp>
        <p:nvGrpSpPr>
          <p:cNvPr id="93" name="组合 1"/>
          <p:cNvGrpSpPr/>
          <p:nvPr/>
        </p:nvGrpSpPr>
        <p:grpSpPr>
          <a:xfrm>
            <a:off x="2619548" y="3137016"/>
            <a:ext cx="6933856" cy="2754630"/>
            <a:chOff x="3952273" y="3670456"/>
            <a:chExt cx="4215536" cy="648345"/>
          </a:xfrm>
        </p:grpSpPr>
        <p:grpSp>
          <p:nvGrpSpPr>
            <p:cNvPr id="94" name="iṥľïdê">
              <a:extLst>
                <a:ext uri="{FF2B5EF4-FFF2-40B4-BE49-F238E27FC236}">
                  <a16:creationId xmlns:a16="http://schemas.microsoft.com/office/drawing/2014/main" id="{0969E7C5-25D3-4A5B-8D0F-68F50F4672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2273" y="3903505"/>
              <a:ext cx="321572" cy="83525"/>
              <a:chOff x="0" y="0"/>
              <a:chExt cx="438150" cy="114300"/>
            </a:xfrm>
            <a:noFill/>
          </p:grpSpPr>
          <p:sp>
            <p:nvSpPr>
              <p:cNvPr id="121" name="ïŝ1ïḓé">
                <a:extLst>
                  <a:ext uri="{FF2B5EF4-FFF2-40B4-BE49-F238E27FC236}">
                    <a16:creationId xmlns:a16="http://schemas.microsoft.com/office/drawing/2014/main" id="{C1B4BCCB-DF01-4F8B-9912-BC268CC353DA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  <p:sp>
            <p:nvSpPr>
              <p:cNvPr id="122" name="iŝľïḋe">
                <a:extLst>
                  <a:ext uri="{FF2B5EF4-FFF2-40B4-BE49-F238E27FC236}">
                    <a16:creationId xmlns:a16="http://schemas.microsoft.com/office/drawing/2014/main" id="{4BB5C79E-254D-4DFC-B557-5BA8F3ED2C4A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5" name="ïšļîḍe">
              <a:extLst>
                <a:ext uri="{FF2B5EF4-FFF2-40B4-BE49-F238E27FC236}">
                  <a16:creationId xmlns:a16="http://schemas.microsoft.com/office/drawing/2014/main" id="{C89DDFA7-A713-448B-A88E-A2E375708B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2128" y="3874895"/>
              <a:ext cx="321572" cy="83525"/>
              <a:chOff x="0" y="0"/>
              <a:chExt cx="438150" cy="114300"/>
            </a:xfrm>
            <a:noFill/>
          </p:grpSpPr>
          <p:sp>
            <p:nvSpPr>
              <p:cNvPr id="119" name="ï$ḷïḍè">
                <a:extLst>
                  <a:ext uri="{FF2B5EF4-FFF2-40B4-BE49-F238E27FC236}">
                    <a16:creationId xmlns:a16="http://schemas.microsoft.com/office/drawing/2014/main" id="{AF7B13CD-6B56-44F2-BD58-86EEFDAA8F48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  <p:sp>
            <p:nvSpPr>
              <p:cNvPr id="120" name="ïśḻîḍé">
                <a:extLst>
                  <a:ext uri="{FF2B5EF4-FFF2-40B4-BE49-F238E27FC236}">
                    <a16:creationId xmlns:a16="http://schemas.microsoft.com/office/drawing/2014/main" id="{9E5B7343-CC23-4DCD-B191-9B7D5A510618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6" name="iş1íḋé">
              <a:extLst>
                <a:ext uri="{FF2B5EF4-FFF2-40B4-BE49-F238E27FC236}">
                  <a16:creationId xmlns:a16="http://schemas.microsoft.com/office/drawing/2014/main" id="{B5E406C6-FE9B-4E4D-999B-21E86BAE73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438" y="4063597"/>
              <a:ext cx="375170" cy="97448"/>
              <a:chOff x="0" y="0"/>
              <a:chExt cx="438150" cy="114300"/>
            </a:xfrm>
            <a:noFill/>
          </p:grpSpPr>
          <p:sp>
            <p:nvSpPr>
              <p:cNvPr id="117" name="ïṧḻíḍe">
                <a:extLst>
                  <a:ext uri="{FF2B5EF4-FFF2-40B4-BE49-F238E27FC236}">
                    <a16:creationId xmlns:a16="http://schemas.microsoft.com/office/drawing/2014/main" id="{5CFCCCBD-1E65-4489-939C-37E85BE2EF6E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  <p:sp>
            <p:nvSpPr>
              <p:cNvPr id="118" name="îŝḷïďè">
                <a:extLst>
                  <a:ext uri="{FF2B5EF4-FFF2-40B4-BE49-F238E27FC236}">
                    <a16:creationId xmlns:a16="http://schemas.microsoft.com/office/drawing/2014/main" id="{99538938-4E2B-4AF8-AF34-BBA0BA82DBCE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7" name="ï$ḷiḓè">
              <a:extLst>
                <a:ext uri="{FF2B5EF4-FFF2-40B4-BE49-F238E27FC236}">
                  <a16:creationId xmlns:a16="http://schemas.microsoft.com/office/drawing/2014/main" id="{687DF754-E0E2-477C-B16D-1152834C7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08788" y="3927484"/>
              <a:ext cx="321572" cy="83525"/>
              <a:chOff x="0" y="0"/>
              <a:chExt cx="438150" cy="114300"/>
            </a:xfrm>
            <a:noFill/>
          </p:grpSpPr>
          <p:sp>
            <p:nvSpPr>
              <p:cNvPr id="115" name="îŝ1íḍe">
                <a:extLst>
                  <a:ext uri="{FF2B5EF4-FFF2-40B4-BE49-F238E27FC236}">
                    <a16:creationId xmlns:a16="http://schemas.microsoft.com/office/drawing/2014/main" id="{55976268-1F19-403B-B2C5-9BDBB491FB8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  <p:sp>
            <p:nvSpPr>
              <p:cNvPr id="116" name="ïS1idê">
                <a:extLst>
                  <a:ext uri="{FF2B5EF4-FFF2-40B4-BE49-F238E27FC236}">
                    <a16:creationId xmlns:a16="http://schemas.microsoft.com/office/drawing/2014/main" id="{1135D2F8-CA34-42E4-8D05-7BC9C00B40D6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8" name="ïṩļíďé">
              <a:extLst>
                <a:ext uri="{FF2B5EF4-FFF2-40B4-BE49-F238E27FC236}">
                  <a16:creationId xmlns:a16="http://schemas.microsoft.com/office/drawing/2014/main" id="{47DD8D41-4E8B-4AE3-9585-15C182AB79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99287" y="4192742"/>
              <a:ext cx="485323" cy="126059"/>
              <a:chOff x="0" y="0"/>
              <a:chExt cx="438150" cy="114300"/>
            </a:xfrm>
            <a:noFill/>
          </p:grpSpPr>
          <p:sp>
            <p:nvSpPr>
              <p:cNvPr id="113" name="iṡľïde">
                <a:extLst>
                  <a:ext uri="{FF2B5EF4-FFF2-40B4-BE49-F238E27FC236}">
                    <a16:creationId xmlns:a16="http://schemas.microsoft.com/office/drawing/2014/main" id="{2B975B63-4353-4F8B-A674-89169BBE16E9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  <p:sp>
            <p:nvSpPr>
              <p:cNvPr id="114" name="ïslíďe">
                <a:extLst>
                  <a:ext uri="{FF2B5EF4-FFF2-40B4-BE49-F238E27FC236}">
                    <a16:creationId xmlns:a16="http://schemas.microsoft.com/office/drawing/2014/main" id="{701D2D74-B0D6-4E89-8BAB-E480B56329F2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99" name="îş1îḍê">
              <a:extLst>
                <a:ext uri="{FF2B5EF4-FFF2-40B4-BE49-F238E27FC236}">
                  <a16:creationId xmlns:a16="http://schemas.microsoft.com/office/drawing/2014/main" id="{56D8B1BA-2832-4639-BD16-0273F4F6A0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4552" y="3670456"/>
              <a:ext cx="321572" cy="83525"/>
              <a:chOff x="0" y="0"/>
              <a:chExt cx="438150" cy="114300"/>
            </a:xfrm>
            <a:noFill/>
          </p:grpSpPr>
          <p:sp>
            <p:nvSpPr>
              <p:cNvPr id="111" name="îṣliḍé">
                <a:extLst>
                  <a:ext uri="{FF2B5EF4-FFF2-40B4-BE49-F238E27FC236}">
                    <a16:creationId xmlns:a16="http://schemas.microsoft.com/office/drawing/2014/main" id="{25DFB9F2-B631-40D6-AD79-597309F345D2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  <p:sp>
            <p:nvSpPr>
              <p:cNvPr id="112" name="íşlídé">
                <a:extLst>
                  <a:ext uri="{FF2B5EF4-FFF2-40B4-BE49-F238E27FC236}">
                    <a16:creationId xmlns:a16="http://schemas.microsoft.com/office/drawing/2014/main" id="{B26B59D1-1972-431E-A418-F5DFF39FAAA7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100" name="îŝḻïďè">
              <a:extLst>
                <a:ext uri="{FF2B5EF4-FFF2-40B4-BE49-F238E27FC236}">
                  <a16:creationId xmlns:a16="http://schemas.microsoft.com/office/drawing/2014/main" id="{081593FE-2433-4E1C-85EA-17B127678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46237" y="3829777"/>
              <a:ext cx="321572" cy="83525"/>
              <a:chOff x="0" y="0"/>
              <a:chExt cx="438150" cy="114300"/>
            </a:xfrm>
            <a:noFill/>
          </p:grpSpPr>
          <p:sp>
            <p:nvSpPr>
              <p:cNvPr id="109" name="íṩḻïḓè">
                <a:extLst>
                  <a:ext uri="{FF2B5EF4-FFF2-40B4-BE49-F238E27FC236}">
                    <a16:creationId xmlns:a16="http://schemas.microsoft.com/office/drawing/2014/main" id="{F1FB48A2-41FF-4BD0-A7FD-6B9B753D2228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438150" cy="114300"/>
              </a:xfrm>
              <a:custGeom>
                <a:avLst/>
                <a:gdLst>
                  <a:gd name="G0" fmla="+- 5400 0 0"/>
                  <a:gd name="G1" fmla="+- 21600 0 5400"/>
                  <a:gd name="G2" fmla="+- 21600 0 5400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5400" y="10800"/>
                    </a:moveTo>
                    <a:cubicBezTo>
                      <a:pt x="5400" y="13782"/>
                      <a:pt x="7818" y="16200"/>
                      <a:pt x="10800" y="16200"/>
                    </a:cubicBezTo>
                    <a:cubicBezTo>
                      <a:pt x="13782" y="16200"/>
                      <a:pt x="16200" y="13782"/>
                      <a:pt x="16200" y="10800"/>
                    </a:cubicBezTo>
                    <a:cubicBezTo>
                      <a:pt x="16200" y="7818"/>
                      <a:pt x="13782" y="5400"/>
                      <a:pt x="10800" y="5400"/>
                    </a:cubicBezTo>
                    <a:cubicBezTo>
                      <a:pt x="7818" y="5400"/>
                      <a:pt x="5400" y="7818"/>
                      <a:pt x="5400" y="1080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  <p:sp>
            <p:nvSpPr>
              <p:cNvPr id="110" name="îŝḷiḍe">
                <a:extLst>
                  <a:ext uri="{FF2B5EF4-FFF2-40B4-BE49-F238E27FC236}">
                    <a16:creationId xmlns:a16="http://schemas.microsoft.com/office/drawing/2014/main" id="{1F9D4E6B-B10E-40BE-A588-6800CBA8049C}"/>
                  </a:ext>
                </a:extLst>
              </p:cNvPr>
              <p:cNvSpPr/>
              <p:nvPr/>
            </p:nvSpPr>
            <p:spPr bwMode="auto">
              <a:xfrm>
                <a:off x="129075" y="39150"/>
                <a:ext cx="180000" cy="36000"/>
              </a:xfrm>
              <a:prstGeom prst="ellipse">
                <a:avLst/>
              </a:prstGeom>
              <a:grpFill/>
              <a:ln w="19050" cap="flat" cmpd="sng">
                <a:solidFill>
                  <a:schemeClr val="bg2">
                    <a:lumMod val="75000"/>
                  </a:schemeClr>
                </a:solidFill>
                <a:bevel/>
                <a:headEnd/>
                <a:tailEnd/>
              </a:ln>
              <a:extLst/>
            </p:spPr>
            <p:txBody>
              <a:bodyPr anchor="ctr"/>
              <a:lstStyle/>
              <a:p>
                <a:pPr algn="ctr"/>
                <a:endParaRPr sz="2800"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101" name="直接连接符 19">
              <a:extLst>
                <a:ext uri="{FF2B5EF4-FFF2-40B4-BE49-F238E27FC236}">
                  <a16:creationId xmlns:a16="http://schemas.microsoft.com/office/drawing/2014/main" id="{5D7A2DBA-02BB-445E-A81A-0D9F2F92B817}"/>
                </a:ext>
              </a:extLst>
            </p:cNvPr>
            <p:cNvCxnSpPr>
              <a:cxnSpLocks noChangeShapeType="1"/>
              <a:stCxn id="121" idx="6"/>
              <a:endCxn id="119" idx="2"/>
            </p:cNvCxnSpPr>
            <p:nvPr/>
          </p:nvCxnSpPr>
          <p:spPr bwMode="auto">
            <a:xfrm flipV="1">
              <a:off x="4273844" y="3916658"/>
              <a:ext cx="538283" cy="28610"/>
            </a:xfrm>
            <a:prstGeom prst="line">
              <a:avLst/>
            </a:prstGeom>
            <a:grpFill/>
            <a:ln w="19050" cap="flat" cmpd="sng">
              <a:solidFill>
                <a:schemeClr val="bg2">
                  <a:lumMod val="75000"/>
                </a:schemeClr>
              </a:solidFill>
              <a:bevel/>
              <a:headEnd/>
              <a:tailEnd/>
            </a:ln>
            <a:extLst/>
          </p:spPr>
        </p:cxnSp>
        <p:cxnSp>
          <p:nvCxnSpPr>
            <p:cNvPr id="102" name="直接连接符 20">
              <a:extLst>
                <a:ext uri="{FF2B5EF4-FFF2-40B4-BE49-F238E27FC236}">
                  <a16:creationId xmlns:a16="http://schemas.microsoft.com/office/drawing/2014/main" id="{1CD0AA12-FEA5-442E-81EA-7C57B375C4CD}"/>
                </a:ext>
              </a:extLst>
            </p:cNvPr>
            <p:cNvCxnSpPr>
              <a:cxnSpLocks noChangeShapeType="1"/>
              <a:stCxn id="119" idx="5"/>
              <a:endCxn id="117" idx="1"/>
            </p:cNvCxnSpPr>
            <p:nvPr/>
          </p:nvCxnSpPr>
          <p:spPr bwMode="auto">
            <a:xfrm>
              <a:off x="5086605" y="3946188"/>
              <a:ext cx="297774" cy="131679"/>
            </a:xfrm>
            <a:prstGeom prst="line">
              <a:avLst/>
            </a:prstGeom>
            <a:grpFill/>
            <a:ln w="19050" cap="flat" cmpd="sng">
              <a:solidFill>
                <a:schemeClr val="bg2">
                  <a:lumMod val="75000"/>
                </a:schemeClr>
              </a:solidFill>
              <a:bevel/>
              <a:headEnd/>
              <a:tailEnd/>
            </a:ln>
            <a:extLst/>
          </p:spPr>
        </p:cxnSp>
        <p:sp>
          <p:nvSpPr>
            <p:cNvPr id="103" name="ïŝļídé">
              <a:extLst>
                <a:ext uri="{FF2B5EF4-FFF2-40B4-BE49-F238E27FC236}">
                  <a16:creationId xmlns:a16="http://schemas.microsoft.com/office/drawing/2014/main" id="{59FB0826-3621-45C1-A1DF-E8DFA04CF113}"/>
                </a:ext>
              </a:extLst>
            </p:cNvPr>
            <p:cNvSpPr/>
            <p:nvPr/>
          </p:nvSpPr>
          <p:spPr bwMode="auto">
            <a:xfrm flipV="1">
              <a:off x="5647514" y="3998776"/>
              <a:ext cx="408365" cy="79091"/>
            </a:xfrm>
            <a:prstGeom prst="line">
              <a:avLst/>
            </a:prstGeom>
            <a:grpFill/>
            <a:ln w="19050" cap="flat" cmpd="sng">
              <a:solidFill>
                <a:schemeClr val="bg2">
                  <a:lumMod val="75000"/>
                </a:schemeClr>
              </a:solidFill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sz="2800">
                <a:latin typeface="Impact" panose="020B0806030902050204" pitchFamily="34" charset="0"/>
              </a:endParaRPr>
            </a:p>
          </p:txBody>
        </p:sp>
        <p:sp>
          <p:nvSpPr>
            <p:cNvPr id="104" name="iśḷiḓê">
              <a:extLst>
                <a:ext uri="{FF2B5EF4-FFF2-40B4-BE49-F238E27FC236}">
                  <a16:creationId xmlns:a16="http://schemas.microsoft.com/office/drawing/2014/main" id="{69F8B2BE-FAFD-461B-B1E4-C76240E69F4B}"/>
                </a:ext>
              </a:extLst>
            </p:cNvPr>
            <p:cNvSpPr/>
            <p:nvPr/>
          </p:nvSpPr>
          <p:spPr bwMode="auto">
            <a:xfrm>
              <a:off x="6283266" y="3998776"/>
              <a:ext cx="419372" cy="202156"/>
            </a:xfrm>
            <a:prstGeom prst="line">
              <a:avLst/>
            </a:prstGeom>
            <a:grpFill/>
            <a:ln w="19050" cap="flat" cmpd="sng">
              <a:solidFill>
                <a:schemeClr val="bg2">
                  <a:lumMod val="75000"/>
                </a:schemeClr>
              </a:solidFill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sz="2800">
                <a:latin typeface="Impact" panose="020B0806030902050204" pitchFamily="34" charset="0"/>
              </a:endParaRPr>
            </a:p>
          </p:txBody>
        </p:sp>
        <p:cxnSp>
          <p:nvCxnSpPr>
            <p:cNvPr id="105" name="直接连接符 23">
              <a:extLst>
                <a:ext uri="{FF2B5EF4-FFF2-40B4-BE49-F238E27FC236}">
                  <a16:creationId xmlns:a16="http://schemas.microsoft.com/office/drawing/2014/main" id="{71953093-0336-43BB-BDC2-99DBF2155AF0}"/>
                </a:ext>
              </a:extLst>
            </p:cNvPr>
            <p:cNvCxnSpPr>
              <a:cxnSpLocks noChangeShapeType="1"/>
              <a:stCxn id="113" idx="7"/>
              <a:endCxn id="109" idx="3"/>
            </p:cNvCxnSpPr>
            <p:nvPr/>
          </p:nvCxnSpPr>
          <p:spPr bwMode="auto">
            <a:xfrm flipV="1">
              <a:off x="7013536" y="3901070"/>
              <a:ext cx="879794" cy="310131"/>
            </a:xfrm>
            <a:prstGeom prst="line">
              <a:avLst/>
            </a:prstGeom>
            <a:grpFill/>
            <a:ln w="19050" cap="flat" cmpd="sng">
              <a:solidFill>
                <a:schemeClr val="bg2">
                  <a:lumMod val="75000"/>
                </a:schemeClr>
              </a:solidFill>
              <a:bevel/>
              <a:headEnd/>
              <a:tailEnd/>
            </a:ln>
            <a:extLst/>
          </p:spPr>
        </p:cxnSp>
        <p:cxnSp>
          <p:nvCxnSpPr>
            <p:cNvPr id="106" name="直接连接符 24">
              <a:extLst>
                <a:ext uri="{FF2B5EF4-FFF2-40B4-BE49-F238E27FC236}">
                  <a16:creationId xmlns:a16="http://schemas.microsoft.com/office/drawing/2014/main" id="{D2E73F50-CAB7-486E-95DC-F0F64C7036D7}"/>
                </a:ext>
              </a:extLst>
            </p:cNvPr>
            <p:cNvCxnSpPr>
              <a:cxnSpLocks noChangeShapeType="1"/>
              <a:stCxn id="109" idx="1"/>
              <a:endCxn id="111" idx="5"/>
            </p:cNvCxnSpPr>
            <p:nvPr/>
          </p:nvCxnSpPr>
          <p:spPr bwMode="auto">
            <a:xfrm flipH="1" flipV="1">
              <a:off x="7509030" y="3741749"/>
              <a:ext cx="384300" cy="100259"/>
            </a:xfrm>
            <a:prstGeom prst="line">
              <a:avLst/>
            </a:prstGeom>
            <a:grpFill/>
            <a:ln w="19050" cap="flat" cmpd="sng">
              <a:solidFill>
                <a:schemeClr val="bg2">
                  <a:lumMod val="75000"/>
                </a:schemeClr>
              </a:solidFill>
              <a:bevel/>
              <a:headEnd/>
              <a:tailEnd/>
            </a:ln>
            <a:extLst/>
          </p:spPr>
        </p:cxnSp>
        <p:cxnSp>
          <p:nvCxnSpPr>
            <p:cNvPr id="107" name="直接连接符 25">
              <a:extLst>
                <a:ext uri="{FF2B5EF4-FFF2-40B4-BE49-F238E27FC236}">
                  <a16:creationId xmlns:a16="http://schemas.microsoft.com/office/drawing/2014/main" id="{D00D5A71-CF29-4E76-A47B-585F66291E6C}"/>
                </a:ext>
              </a:extLst>
            </p:cNvPr>
            <p:cNvCxnSpPr>
              <a:cxnSpLocks noChangeShapeType="1"/>
              <a:stCxn id="115" idx="6"/>
              <a:endCxn id="109" idx="2"/>
            </p:cNvCxnSpPr>
            <p:nvPr/>
          </p:nvCxnSpPr>
          <p:spPr bwMode="auto">
            <a:xfrm flipV="1">
              <a:off x="6330359" y="3871540"/>
              <a:ext cx="1515877" cy="97706"/>
            </a:xfrm>
            <a:prstGeom prst="line">
              <a:avLst/>
            </a:prstGeom>
            <a:grpFill/>
            <a:ln w="19050" cap="flat" cmpd="sng">
              <a:solidFill>
                <a:schemeClr val="bg2">
                  <a:lumMod val="75000"/>
                </a:schemeClr>
              </a:solidFill>
              <a:bevel/>
              <a:headEnd/>
              <a:tailEnd/>
            </a:ln>
            <a:extLst/>
          </p:spPr>
        </p:cxnSp>
        <p:sp>
          <p:nvSpPr>
            <p:cNvPr id="108" name="îṧļîḓe">
              <a:extLst>
                <a:ext uri="{FF2B5EF4-FFF2-40B4-BE49-F238E27FC236}">
                  <a16:creationId xmlns:a16="http://schemas.microsoft.com/office/drawing/2014/main" id="{43C40515-3118-4D3E-B583-10B12794CBA9}"/>
                </a:ext>
              </a:extLst>
            </p:cNvPr>
            <p:cNvSpPr/>
            <p:nvPr/>
          </p:nvSpPr>
          <p:spPr bwMode="auto">
            <a:xfrm flipV="1">
              <a:off x="6921610" y="3749941"/>
              <a:ext cx="439697" cy="450991"/>
            </a:xfrm>
            <a:prstGeom prst="line">
              <a:avLst/>
            </a:prstGeom>
            <a:grpFill/>
            <a:ln w="19050" cap="flat" cmpd="sng">
              <a:solidFill>
                <a:schemeClr val="bg2">
                  <a:lumMod val="75000"/>
                </a:schemeClr>
              </a:solidFill>
              <a:bevel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 sz="2800">
                <a:latin typeface="Impact" panose="020B0806030902050204" pitchFamily="34" charset="0"/>
              </a:endParaRPr>
            </a:p>
          </p:txBody>
        </p:sp>
      </p:grpSp>
      <p:sp>
        <p:nvSpPr>
          <p:cNvPr id="123" name="îŝlîḑé">
            <a:extLst>
              <a:ext uri="{FF2B5EF4-FFF2-40B4-BE49-F238E27FC236}">
                <a16:creationId xmlns:a16="http://schemas.microsoft.com/office/drawing/2014/main" id="{B26562EC-6565-4840-86DC-0AEBFA37250B}"/>
              </a:ext>
            </a:extLst>
          </p:cNvPr>
          <p:cNvSpPr/>
          <p:nvPr/>
        </p:nvSpPr>
        <p:spPr bwMode="auto">
          <a:xfrm flipV="1">
            <a:off x="4290498" y="2660001"/>
            <a:ext cx="0" cy="1533891"/>
          </a:xfrm>
          <a:prstGeom prst="line">
            <a:avLst/>
          </a:prstGeom>
          <a:ln w="38100">
            <a:solidFill>
              <a:schemeClr val="accent1"/>
            </a:solidFill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800">
              <a:latin typeface="Impact" panose="020B0806030902050204" pitchFamily="34" charset="0"/>
            </a:endParaRPr>
          </a:p>
        </p:txBody>
      </p:sp>
      <p:sp>
        <p:nvSpPr>
          <p:cNvPr id="124" name="íSľiďe">
            <a:extLst>
              <a:ext uri="{FF2B5EF4-FFF2-40B4-BE49-F238E27FC236}">
                <a16:creationId xmlns:a16="http://schemas.microsoft.com/office/drawing/2014/main" id="{290277FD-7731-412F-961B-10D903E20E54}"/>
              </a:ext>
            </a:extLst>
          </p:cNvPr>
          <p:cNvSpPr/>
          <p:nvPr/>
        </p:nvSpPr>
        <p:spPr bwMode="auto">
          <a:xfrm>
            <a:off x="3807591" y="2005445"/>
            <a:ext cx="903648" cy="84766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金馬獎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25" name="íṥlíḍé">
            <a:extLst>
              <a:ext uri="{FF2B5EF4-FFF2-40B4-BE49-F238E27FC236}">
                <a16:creationId xmlns:a16="http://schemas.microsoft.com/office/drawing/2014/main" id="{453F6DE1-4163-4A7D-BF09-9DB8675D5908}"/>
              </a:ext>
            </a:extLst>
          </p:cNvPr>
          <p:cNvSpPr/>
          <p:nvPr/>
        </p:nvSpPr>
        <p:spPr bwMode="auto">
          <a:xfrm flipH="1" flipV="1">
            <a:off x="2892642" y="3468771"/>
            <a:ext cx="3614" cy="834954"/>
          </a:xfrm>
          <a:prstGeom prst="line">
            <a:avLst/>
          </a:prstGeom>
          <a:ln w="38100">
            <a:solidFill>
              <a:schemeClr val="accent3"/>
            </a:solidFill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800" dirty="0">
              <a:latin typeface="Impact" panose="020B0806030902050204" pitchFamily="34" charset="0"/>
            </a:endParaRPr>
          </a:p>
        </p:txBody>
      </p:sp>
      <p:sp>
        <p:nvSpPr>
          <p:cNvPr id="126" name="ïşḻîḋê">
            <a:extLst>
              <a:ext uri="{FF2B5EF4-FFF2-40B4-BE49-F238E27FC236}">
                <a16:creationId xmlns:a16="http://schemas.microsoft.com/office/drawing/2014/main" id="{D224F988-9EA8-453F-ACC8-DFB887DF8E8F}"/>
              </a:ext>
            </a:extLst>
          </p:cNvPr>
          <p:cNvSpPr/>
          <p:nvPr/>
        </p:nvSpPr>
        <p:spPr bwMode="auto">
          <a:xfrm>
            <a:off x="2506837" y="2794115"/>
            <a:ext cx="764221" cy="723898"/>
          </a:xfrm>
          <a:prstGeom prst="ellipse">
            <a:avLst/>
          </a:prstGeom>
          <a:solidFill>
            <a:schemeClr val="accent3"/>
          </a:solidFill>
          <a:ln w="38100" cap="flat" cmpd="sng">
            <a:noFill/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李安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1" name="îṩľïḑê">
            <a:extLst>
              <a:ext uri="{FF2B5EF4-FFF2-40B4-BE49-F238E27FC236}">
                <a16:creationId xmlns:a16="http://schemas.microsoft.com/office/drawing/2014/main" id="{36F00B5C-EDEE-431A-B9D2-07AAC5D579EE}"/>
              </a:ext>
            </a:extLst>
          </p:cNvPr>
          <p:cNvSpPr/>
          <p:nvPr/>
        </p:nvSpPr>
        <p:spPr bwMode="auto">
          <a:xfrm flipV="1">
            <a:off x="7361681" y="3773684"/>
            <a:ext cx="1" cy="183926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800">
              <a:latin typeface="Impact" panose="020B0806030902050204" pitchFamily="34" charset="0"/>
            </a:endParaRPr>
          </a:p>
        </p:txBody>
      </p:sp>
      <p:sp>
        <p:nvSpPr>
          <p:cNvPr id="136" name="îṡľîḑé">
            <a:extLst>
              <a:ext uri="{FF2B5EF4-FFF2-40B4-BE49-F238E27FC236}">
                <a16:creationId xmlns:a16="http://schemas.microsoft.com/office/drawing/2014/main" id="{AD38DDBF-5FE0-47B7-B405-5F31CC316CAE}"/>
              </a:ext>
            </a:extLst>
          </p:cNvPr>
          <p:cNvSpPr/>
          <p:nvPr/>
        </p:nvSpPr>
        <p:spPr bwMode="auto">
          <a:xfrm>
            <a:off x="6901035" y="3015624"/>
            <a:ext cx="957078" cy="95186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>
            <a:noFill/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電影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4" name="iṣ1îḍe">
            <a:extLst>
              <a:ext uri="{FF2B5EF4-FFF2-40B4-BE49-F238E27FC236}">
                <a16:creationId xmlns:a16="http://schemas.microsoft.com/office/drawing/2014/main" id="{26139719-9DFA-4E66-BBE0-EFA2DD708A55}"/>
              </a:ext>
            </a:extLst>
          </p:cNvPr>
          <p:cNvSpPr/>
          <p:nvPr/>
        </p:nvSpPr>
        <p:spPr bwMode="auto">
          <a:xfrm>
            <a:off x="4649336" y="2885554"/>
            <a:ext cx="1090602" cy="1058235"/>
          </a:xfrm>
          <a:prstGeom prst="ellipse">
            <a:avLst/>
          </a:prstGeom>
          <a:solidFill>
            <a:schemeClr val="accent3"/>
          </a:solidFill>
          <a:ln w="38100" cap="flat" cmpd="sng">
            <a:noFill/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海角七號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39" name="íṥlíḍé">
            <a:extLst>
              <a:ext uri="{FF2B5EF4-FFF2-40B4-BE49-F238E27FC236}">
                <a16:creationId xmlns:a16="http://schemas.microsoft.com/office/drawing/2014/main" id="{453F6DE1-4163-4A7D-BF09-9DB8675D5908}"/>
              </a:ext>
            </a:extLst>
          </p:cNvPr>
          <p:cNvSpPr/>
          <p:nvPr/>
        </p:nvSpPr>
        <p:spPr bwMode="auto">
          <a:xfrm flipV="1">
            <a:off x="5187347" y="3765664"/>
            <a:ext cx="3950" cy="1248814"/>
          </a:xfrm>
          <a:prstGeom prst="line">
            <a:avLst/>
          </a:prstGeom>
          <a:ln w="38100">
            <a:solidFill>
              <a:schemeClr val="accent3"/>
            </a:solidFill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800" dirty="0">
              <a:latin typeface="Impact" panose="020B0806030902050204" pitchFamily="34" charset="0"/>
            </a:endParaRPr>
          </a:p>
        </p:txBody>
      </p:sp>
      <p:sp>
        <p:nvSpPr>
          <p:cNvPr id="140" name="îŝlîḑé">
            <a:extLst>
              <a:ext uri="{FF2B5EF4-FFF2-40B4-BE49-F238E27FC236}">
                <a16:creationId xmlns:a16="http://schemas.microsoft.com/office/drawing/2014/main" id="{B26562EC-6565-4840-86DC-0AEBFA37250B}"/>
              </a:ext>
            </a:extLst>
          </p:cNvPr>
          <p:cNvSpPr/>
          <p:nvPr/>
        </p:nvSpPr>
        <p:spPr bwMode="auto">
          <a:xfrm flipV="1">
            <a:off x="6269812" y="2873675"/>
            <a:ext cx="0" cy="1533891"/>
          </a:xfrm>
          <a:prstGeom prst="line">
            <a:avLst/>
          </a:prstGeom>
          <a:ln w="38100">
            <a:solidFill>
              <a:schemeClr val="accent1"/>
            </a:solidFill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800">
              <a:latin typeface="Impact" panose="020B0806030902050204" pitchFamily="34" charset="0"/>
            </a:endParaRPr>
          </a:p>
        </p:txBody>
      </p:sp>
      <p:sp>
        <p:nvSpPr>
          <p:cNvPr id="141" name="íSľiďe">
            <a:extLst>
              <a:ext uri="{FF2B5EF4-FFF2-40B4-BE49-F238E27FC236}">
                <a16:creationId xmlns:a16="http://schemas.microsoft.com/office/drawing/2014/main" id="{290277FD-7731-412F-961B-10D903E20E54}"/>
              </a:ext>
            </a:extLst>
          </p:cNvPr>
          <p:cNvSpPr/>
          <p:nvPr/>
        </p:nvSpPr>
        <p:spPr bwMode="auto">
          <a:xfrm>
            <a:off x="5786905" y="2176894"/>
            <a:ext cx="890294" cy="844167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威秀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42" name="íṥlíḍé">
            <a:extLst>
              <a:ext uri="{FF2B5EF4-FFF2-40B4-BE49-F238E27FC236}">
                <a16:creationId xmlns:a16="http://schemas.microsoft.com/office/drawing/2014/main" id="{453F6DE1-4163-4A7D-BF09-9DB8675D5908}"/>
              </a:ext>
            </a:extLst>
          </p:cNvPr>
          <p:cNvSpPr/>
          <p:nvPr/>
        </p:nvSpPr>
        <p:spPr bwMode="auto">
          <a:xfrm flipH="1" flipV="1">
            <a:off x="8280799" y="2480759"/>
            <a:ext cx="3614" cy="834954"/>
          </a:xfrm>
          <a:prstGeom prst="line">
            <a:avLst/>
          </a:prstGeom>
          <a:ln w="38100">
            <a:solidFill>
              <a:schemeClr val="accent3"/>
            </a:solidFill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800" dirty="0">
              <a:latin typeface="Impact" panose="020B0806030902050204" pitchFamily="34" charset="0"/>
            </a:endParaRPr>
          </a:p>
        </p:txBody>
      </p:sp>
      <p:sp>
        <p:nvSpPr>
          <p:cNvPr id="143" name="ïşḻîḋê">
            <a:extLst>
              <a:ext uri="{FF2B5EF4-FFF2-40B4-BE49-F238E27FC236}">
                <a16:creationId xmlns:a16="http://schemas.microsoft.com/office/drawing/2014/main" id="{D224F988-9EA8-453F-ACC8-DFB887DF8E8F}"/>
              </a:ext>
            </a:extLst>
          </p:cNvPr>
          <p:cNvSpPr/>
          <p:nvPr/>
        </p:nvSpPr>
        <p:spPr bwMode="auto">
          <a:xfrm>
            <a:off x="7837843" y="1742555"/>
            <a:ext cx="816745" cy="753156"/>
          </a:xfrm>
          <a:prstGeom prst="ellipse">
            <a:avLst/>
          </a:prstGeom>
          <a:solidFill>
            <a:schemeClr val="accent3"/>
          </a:solidFill>
          <a:ln w="38100" cap="flat" cmpd="sng">
            <a:noFill/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影評</a:t>
            </a:r>
            <a:endParaRPr lang="zh-CN" altLang="en-US" sz="2000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44" name="îŝlîḑé">
            <a:extLst>
              <a:ext uri="{FF2B5EF4-FFF2-40B4-BE49-F238E27FC236}">
                <a16:creationId xmlns:a16="http://schemas.microsoft.com/office/drawing/2014/main" id="{B26562EC-6565-4840-86DC-0AEBFA37250B}"/>
              </a:ext>
            </a:extLst>
          </p:cNvPr>
          <p:cNvSpPr/>
          <p:nvPr/>
        </p:nvSpPr>
        <p:spPr bwMode="auto">
          <a:xfrm flipV="1">
            <a:off x="9277891" y="2474210"/>
            <a:ext cx="0" cy="1533891"/>
          </a:xfrm>
          <a:prstGeom prst="line">
            <a:avLst/>
          </a:prstGeom>
          <a:ln w="38100">
            <a:solidFill>
              <a:schemeClr val="accent1"/>
            </a:solidFill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sz="2800">
              <a:latin typeface="Impact" panose="020B0806030902050204" pitchFamily="34" charset="0"/>
            </a:endParaRPr>
          </a:p>
        </p:txBody>
      </p:sp>
      <p:sp>
        <p:nvSpPr>
          <p:cNvPr id="145" name="íSľiďe">
            <a:extLst>
              <a:ext uri="{FF2B5EF4-FFF2-40B4-BE49-F238E27FC236}">
                <a16:creationId xmlns:a16="http://schemas.microsoft.com/office/drawing/2014/main" id="{290277FD-7731-412F-961B-10D903E20E54}"/>
              </a:ext>
            </a:extLst>
          </p:cNvPr>
          <p:cNvSpPr/>
          <p:nvPr/>
        </p:nvSpPr>
        <p:spPr bwMode="auto">
          <a:xfrm>
            <a:off x="8794985" y="1788275"/>
            <a:ext cx="876874" cy="83332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爛番茄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9" name="橢圓 68"/>
          <p:cNvSpPr/>
          <p:nvPr/>
        </p:nvSpPr>
        <p:spPr>
          <a:xfrm>
            <a:off x="3664847" y="1995874"/>
            <a:ext cx="3727815" cy="3555135"/>
          </a:xfrm>
          <a:prstGeom prst="ellipse">
            <a:avLst/>
          </a:prstGeom>
          <a:noFill/>
          <a:ln w="63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橢圓 69"/>
          <p:cNvSpPr/>
          <p:nvPr/>
        </p:nvSpPr>
        <p:spPr>
          <a:xfrm>
            <a:off x="5219667" y="2073873"/>
            <a:ext cx="3588946" cy="339913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iṣ1îḍe">
            <a:extLst>
              <a:ext uri="{FF2B5EF4-FFF2-40B4-BE49-F238E27FC236}">
                <a16:creationId xmlns:a16="http://schemas.microsoft.com/office/drawing/2014/main" id="{26139719-9DFA-4E66-BBE0-EFA2DD708A55}"/>
              </a:ext>
            </a:extLst>
          </p:cNvPr>
          <p:cNvSpPr/>
          <p:nvPr/>
        </p:nvSpPr>
        <p:spPr bwMode="auto">
          <a:xfrm>
            <a:off x="3936209" y="3202877"/>
            <a:ext cx="1074248" cy="1069052"/>
          </a:xfrm>
          <a:prstGeom prst="ellipse">
            <a:avLst/>
          </a:prstGeom>
          <a:solidFill>
            <a:schemeClr val="accent3"/>
          </a:solidFill>
          <a:ln w="38100" cap="flat" cmpd="sng">
            <a:noFill/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b="1" dirty="0" smtClean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雙子殺手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2" name="ïşḻîḋê">
            <a:extLst>
              <a:ext uri="{FF2B5EF4-FFF2-40B4-BE49-F238E27FC236}">
                <a16:creationId xmlns:a16="http://schemas.microsoft.com/office/drawing/2014/main" id="{D224F988-9EA8-453F-ACC8-DFB887DF8E8F}"/>
              </a:ext>
            </a:extLst>
          </p:cNvPr>
          <p:cNvSpPr/>
          <p:nvPr/>
        </p:nvSpPr>
        <p:spPr bwMode="auto">
          <a:xfrm>
            <a:off x="5948786" y="2700838"/>
            <a:ext cx="893139" cy="887867"/>
          </a:xfrm>
          <a:prstGeom prst="ellipse">
            <a:avLst/>
          </a:prstGeom>
          <a:solidFill>
            <a:schemeClr val="accent3"/>
          </a:solidFill>
          <a:ln w="38100" cap="flat" cmpd="sng">
            <a:noFill/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李安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3" name="îṡľîḑé">
            <a:extLst>
              <a:ext uri="{FF2B5EF4-FFF2-40B4-BE49-F238E27FC236}">
                <a16:creationId xmlns:a16="http://schemas.microsoft.com/office/drawing/2014/main" id="{AD38DDBF-5FE0-47B7-B405-5F31CC316CAE}"/>
              </a:ext>
            </a:extLst>
          </p:cNvPr>
          <p:cNvSpPr/>
          <p:nvPr/>
        </p:nvSpPr>
        <p:spPr bwMode="auto">
          <a:xfrm>
            <a:off x="5808541" y="3950097"/>
            <a:ext cx="957078" cy="95186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 cap="flat" cmpd="sng">
            <a:noFill/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sz="2400" b="1" dirty="0" smtClean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電影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4" name="iṣ1îḍe">
            <a:extLst>
              <a:ext uri="{FF2B5EF4-FFF2-40B4-BE49-F238E27FC236}">
                <a16:creationId xmlns:a16="http://schemas.microsoft.com/office/drawing/2014/main" id="{26139719-9DFA-4E66-BBE0-EFA2DD708A55}"/>
              </a:ext>
            </a:extLst>
          </p:cNvPr>
          <p:cNvSpPr/>
          <p:nvPr/>
        </p:nvSpPr>
        <p:spPr bwMode="auto">
          <a:xfrm>
            <a:off x="7610137" y="3250216"/>
            <a:ext cx="962363" cy="974374"/>
          </a:xfrm>
          <a:prstGeom prst="ellipse">
            <a:avLst/>
          </a:prstGeom>
          <a:solidFill>
            <a:schemeClr val="accent3"/>
          </a:solidFill>
          <a:ln w="38100" cap="flat" cmpd="sng">
            <a:noFill/>
            <a:bevel/>
            <a:headEnd/>
            <a:tailEnd/>
          </a:ln>
          <a:effectLst/>
        </p:spPr>
        <p:txBody>
          <a:bodyPr wrap="none" anchor="ctr">
            <a:normAutofit/>
          </a:bodyPr>
          <a:lstStyle/>
          <a:p>
            <a:pPr algn="ctr"/>
            <a:r>
              <a:rPr lang="zh-TW" altLang="en-US" b="1" dirty="0">
                <a:solidFill>
                  <a:schemeClr val="bg1">
                    <a:lumMod val="10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色，戒</a:t>
            </a:r>
            <a:endParaRPr lang="zh-CN" altLang="en-US" b="1" dirty="0">
              <a:solidFill>
                <a:schemeClr val="bg1">
                  <a:lumMod val="10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02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7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3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31" grpId="0" animBg="1"/>
      <p:bldP spid="131" grpId="1" animBg="1"/>
      <p:bldP spid="136" grpId="0" animBg="1"/>
      <p:bldP spid="136" grpId="1" animBg="1"/>
      <p:bldP spid="134" grpId="0" animBg="1"/>
      <p:bldP spid="134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69" grpId="0" animBg="1"/>
      <p:bldP spid="70" grpId="0" animBg="1"/>
      <p:bldP spid="70" grpId="1" animBg="1"/>
      <p:bldP spid="71" grpId="0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▍特色四  即時傳遞訊息</a:t>
            </a:r>
            <a:endParaRPr lang="zh-TW" altLang="en-US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027" name="Picture 3" descr="C:\Users\Owner\Desktop\末評簡報\0004385956_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52" y="2704358"/>
            <a:ext cx="2235653" cy="22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wner\Desktop\末評簡報\—Pngtree—iphone 8 prototype mockup exclusive_362154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00" b="98533" l="25067" r="73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39" t="1830" r="25084" b="1113"/>
          <a:stretch/>
        </p:blipFill>
        <p:spPr bwMode="auto">
          <a:xfrm>
            <a:off x="6629400" y="407473"/>
            <a:ext cx="3024016" cy="61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nShot_20191124_16581599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5714"/>
          <a:stretch/>
        </p:blipFill>
        <p:spPr>
          <a:xfrm>
            <a:off x="6944543" y="1131570"/>
            <a:ext cx="2448000" cy="4616230"/>
          </a:xfrm>
          <a:prstGeom prst="rect">
            <a:avLst/>
          </a:prstGeom>
        </p:spPr>
      </p:pic>
      <p:pic>
        <p:nvPicPr>
          <p:cNvPr id="9" name="InShot_20191124_1654211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0"/>
          <a:srcRect t="5873"/>
          <a:stretch/>
        </p:blipFill>
        <p:spPr>
          <a:xfrm>
            <a:off x="6944543" y="1133077"/>
            <a:ext cx="2448000" cy="460845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40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768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7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0" mute="1">
                <p:cTn id="1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/>
          <p:cNvSpPr/>
          <p:nvPr/>
        </p:nvSpPr>
        <p:spPr>
          <a:xfrm>
            <a:off x="3378570" y="1572413"/>
            <a:ext cx="4600575" cy="4600575"/>
          </a:xfrm>
          <a:prstGeom prst="ellipse">
            <a:avLst/>
          </a:prstGeom>
          <a:noFill/>
          <a:ln w="1428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6452649" y="1023897"/>
            <a:ext cx="2282790" cy="2400239"/>
          </a:xfrm>
          <a:prstGeom prst="ellipse">
            <a:avLst/>
          </a:prstGeom>
          <a:solidFill>
            <a:srgbClr val="DCD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2855866" y="3872700"/>
            <a:ext cx="2563607" cy="2563607"/>
          </a:xfrm>
          <a:prstGeom prst="ellipse">
            <a:avLst/>
          </a:prstGeom>
          <a:solidFill>
            <a:srgbClr val="DCD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C:\Users\Owner\Desktop\末評簡報\customer-revi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72" y="3949175"/>
            <a:ext cx="2094553" cy="209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Owner\Desktop\末評簡報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410" y="1558200"/>
            <a:ext cx="1696155" cy="171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▍特色五  回饋</a:t>
            </a:r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使用者</a:t>
            </a:r>
          </a:p>
        </p:txBody>
      </p:sp>
      <p:pic>
        <p:nvPicPr>
          <p:cNvPr id="17" name="Picture 5" descr="C:\Users\Owner\Desktop\末評簡報\feedback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684" y="5822733"/>
            <a:ext cx="596900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Owner\Desktop\末評簡報\giftbo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826" y="1309094"/>
            <a:ext cx="603250" cy="60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43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25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-3.95833E-6 -7.40741E-7 C 0.00182 0.00278 0.00339 0.00579 0.00547 0.00834 C 0.00612 0.00903 0.0069 0.00949 0.00781 0.00973 C 0.01628 0.01042 0.025 0.01065 0.03359 0.01111 C 0.03438 0.01204 0.0349 0.01343 0.03594 0.01389 C 0.04609 0.01644 0.06172 0.01459 0.07109 0.01389 C 0.07552 0.01343 0.07995 0.01297 0.08438 0.0125 C 0.09036 0.01181 0.09505 0.01135 0.10078 0.00973 C 0.10182 0.00926 0.10286 0.0088 0.10391 0.00834 C 0.10469 0.00787 0.10534 0.00718 0.10625 0.00695 C 0.10716 0.00625 0.10833 0.00602 0.10938 0.00556 C 0.11094 0.00463 0.11263 0.0044 0.11406 0.00278 C 0.12878 -0.01481 0.11276 0.00301 0.12109 -0.00416 C 0.12188 -0.00509 0.12253 -0.00671 0.12344 -0.00694 C 0.12539 -0.0081 0.1276 -0.00787 0.12969 -0.00833 C 0.13047 -0.00972 0.13099 -0.01157 0.13203 -0.0125 C 0.13294 -0.01365 0.13411 -0.01342 0.13516 -0.01389 C 0.13594 -0.01435 0.13672 -0.01481 0.1375 -0.01527 C 0.13828 -0.0162 0.13893 -0.01759 0.13984 -0.01805 C 0.14128 -0.01944 0.14297 -0.0199 0.14453 -0.02083 C 0.14531 -0.02129 0.14609 -0.02152 0.14688 -0.02222 C 0.15013 -0.02615 0.15156 -0.02708 0.15391 -0.03194 C 0.15677 -0.03842 0.15443 -0.03773 0.16016 -0.04444 C 0.16172 -0.04629 0.16341 -0.04768 0.16484 -0.05 C 0.16563 -0.05139 0.16628 -0.05301 0.16719 -0.05416 C 0.16862 -0.05625 0.17031 -0.05787 0.17188 -0.05972 C 0.17266 -0.06064 0.17344 -0.06134 0.17422 -0.0625 C 0.17578 -0.06527 0.17695 -0.06875 0.17891 -0.07083 L 0.18359 -0.07639 C 0.18672 -0.08518 0.1832 -0.07662 0.1875 -0.08333 C 0.18906 -0.08611 0.19063 -0.08889 0.19219 -0.09166 L 0.19453 -0.09583 C 0.19479 -0.09722 0.19479 -0.09907 0.19531 -0.1 C 0.19583 -0.10139 0.19688 -0.10162 0.19766 -0.10277 C 0.19857 -0.10463 0.19922 -0.10648 0.2 -0.10833 L 0.20469 -0.12083 C 0.20521 -0.12222 0.20547 -0.12407 0.20625 -0.125 L 0.20859 -0.12777 C 0.20885 -0.12916 0.20885 -0.13078 0.20938 -0.13194 C 0.2099 -0.13402 0.21094 -0.13564 0.21172 -0.1375 C 0.21276 -0.14027 0.2138 -0.14305 0.21484 -0.14583 C 0.21836 -0.15555 0.21406 -0.14352 0.21797 -0.15694 C 0.21836 -0.15856 0.21901 -0.15972 0.21953 -0.16111 C 0.22161 -0.16782 0.22174 -0.17083 0.22344 -0.17916 L 0.22422 -0.18333 C 0.22448 -0.18703 0.22461 -0.19352 0.22578 -0.19722 C 0.22617 -0.19884 0.22682 -0.2 0.22734 -0.20139 C 0.2276 -0.20277 0.22773 -0.20439 0.22813 -0.20555 C 0.22852 -0.20717 0.2293 -0.20833 0.22969 -0.20972 C 0.23034 -0.2125 0.23073 -0.21527 0.23125 -0.21805 C 0.23151 -0.21944 0.23177 -0.22083 0.23203 -0.22222 C 0.23229 -0.22407 0.23229 -0.22615 0.23281 -0.22777 C 0.23307 -0.22939 0.23385 -0.23055 0.23438 -0.23194 C 0.2349 -0.23426 0.23555 -0.23981 0.23594 -0.24166 C 0.23607 -0.24328 0.23646 -0.24444 0.23672 -0.24583 C 0.23698 -0.24768 0.23711 -0.24977 0.2375 -0.25139 C 0.23789 -0.25439 0.23828 -0.25717 0.23906 -0.25972 C 0.23958 -0.26157 0.2401 -0.26342 0.24063 -0.26527 C 0.24102 -0.26759 0.24193 -0.27592 0.24219 -0.27777 C 0.24193 -0.28796 0.24154 -0.29814 0.24141 -0.30833 C 0.24102 -0.32639 0.24102 -0.34467 0.24063 -0.3625 C 0.24049 -0.36504 0.24023 -0.36736 0.23984 -0.36944 C 0.23919 -0.37199 0.23841 -0.37338 0.2375 -0.375 " pathEditMode="relative" ptsTypes="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50"/>
                            </p:stCondLst>
                            <p:childTnLst>
                              <p:par>
                                <p:cTn id="12" presetID="26" presetClass="emph" presetSubtype="0" repeatCount="3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3.95833E-6 0.00024 L -0.00677 -0.00416 C -0.00742 -0.00486 -0.00833 -0.00532 -0.00924 -0.00555 C -0.01054 -0.00625 -0.01198 -0.00648 -0.01341 -0.00694 C -0.0151 -0.00787 -0.01653 -0.00926 -0.01836 -0.00972 L -0.02656 -0.0125 C -0.02747 -0.01342 -0.02812 -0.01481 -0.02903 -0.01527 C -0.03112 -0.01666 -0.03945 -0.01805 -0.04062 -0.01805 L -0.06211 -0.02083 C -0.06862 -0.02037 -0.07526 -0.02037 -0.0819 -0.01944 C -0.08385 -0.01921 -0.08554 -0.01759 -0.08763 -0.01666 C -0.09231 -0.01481 -0.09075 -0.0162 -0.09505 -0.01389 C -0.09661 -0.01319 -0.09817 -0.01203 -0.1 -0.01111 C -0.10221 -0.01018 -0.10442 -0.00972 -0.10651 -0.00833 C -0.10742 -0.00787 -0.1082 -0.0074 -0.10898 -0.00694 C -0.11041 -0.00648 -0.11184 -0.00625 -0.11315 -0.00555 C -0.11393 -0.00532 -0.11471 -0.00463 -0.11562 -0.00416 C -0.11731 -0.0037 -0.11888 -0.00347 -0.12057 -0.00277 C -0.12356 -0.00185 -0.12565 -0.00046 -0.12877 0.00139 C -0.12968 0.00186 -0.13046 0.00186 -0.13125 0.00278 C -0.13294 0.00463 -0.1345 0.00672 -0.13619 0.00834 C -0.13737 0.00926 -0.13841 0.00996 -0.13958 0.01135 C -0.1401 0.01181 -0.14427 0.01736 -0.14531 0.01829 C -0.14635 0.01899 -0.14752 0.01922 -0.14856 0.01968 C -0.14948 0.02107 -0.15013 0.02246 -0.15104 0.02385 C -0.15325 0.02686 -0.15429 0.02686 -0.1569 0.0294 C -0.16132 0.03357 -0.15716 0.03125 -0.16263 0.03357 C -0.1638 0.03496 -0.16471 0.03658 -0.16588 0.03774 C -0.16744 0.03889 -0.17083 0.04051 -0.17083 0.04074 C -0.17174 0.0419 -0.17239 0.04375 -0.1733 0.04491 C -0.17994 0.05209 -0.17148 0.03889 -0.17825 0.04908 C -0.1832 0.05625 -0.17955 0.05324 -0.18411 0.05602 C -0.1901 0.06621 -0.18242 0.05348 -0.18984 0.06436 C -0.19531 0.07223 -0.18932 0.06505 -0.19479 0.0713 C -0.19531 0.07269 -0.1957 0.07408 -0.19648 0.0757 C -0.19713 0.07686 -0.19817 0.07709 -0.19895 0.07848 C -0.19948 0.0794 -0.19908 0.08149 -0.19974 0.08264 C -0.20117 0.08496 -0.20468 0.0882 -0.20468 0.08843 C -0.20494 0.08959 -0.20507 0.09098 -0.20546 0.09236 C -0.20742 0.09792 -0.20911 0.10093 -0.21132 0.10625 C -0.21184 0.10764 -0.21224 0.10926 -0.21289 0.11065 C -0.21367 0.11204 -0.21471 0.1132 -0.21536 0.11482 C -0.21614 0.11644 -0.2164 0.11852 -0.21705 0.12037 C -0.21744 0.12176 -0.21836 0.12292 -0.21875 0.12454 C -0.21914 0.1257 -0.21914 0.12732 -0.21953 0.12871 C -0.22382 0.14584 -0.21875 0.12431 -0.22278 0.13843 C -0.2233 0.13982 -0.22317 0.14167 -0.22369 0.14283 C -0.22421 0.14399 -0.22526 0.14468 -0.22617 0.14561 C -0.22916 0.16065 -0.22434 0.1375 -0.22864 0.15394 C -0.22929 0.15649 -0.22929 0.15973 -0.2302 0.16227 C -0.23086 0.16366 -0.23151 0.16482 -0.2319 0.16644 C -0.23255 0.16899 -0.23255 0.17246 -0.23359 0.175 C -0.23411 0.17639 -0.23476 0.17755 -0.23515 0.17917 C -0.23632 0.18264 -0.23619 0.18611 -0.23684 0.19028 C -0.23724 0.1926 -0.23815 0.19468 -0.23854 0.19723 C -0.24192 0.21644 -0.23632 0.19399 -0.24179 0.20857 C -0.24309 0.21204 -0.24505 0.21968 -0.24505 0.21991 C -0.24544 0.22199 -0.2457 0.22408 -0.24596 0.22662 C -0.24622 0.22917 -0.24635 0.23218 -0.24674 0.23496 C -0.24687 0.23658 -0.24726 0.23774 -0.24752 0.23936 C -0.24817 0.24236 -0.24869 0.24584 -0.24921 0.24908 C -0.25091 0.28936 -0.25 0.26181 -0.25 0.33172 " pathEditMode="relative" rAng="0" ptsTypes="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3" y="1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6" presetClass="emph" presetSubtype="0" repeatCount="2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50" y="-248172"/>
            <a:ext cx="12230900" cy="73543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07178" y="2828836"/>
            <a:ext cx="5262979" cy="120032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04</a:t>
            </a:r>
            <a:r>
              <a:rPr lang="zh-TW" altLang="zh-TW" sz="7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網頁</a:t>
            </a:r>
            <a:r>
              <a:rPr lang="en-US" altLang="zh-TW" sz="7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2460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95" r="53100" b="8783"/>
          <a:stretch/>
        </p:blipFill>
        <p:spPr>
          <a:xfrm>
            <a:off x="-80010" y="232757"/>
            <a:ext cx="12272011" cy="6400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48741" y="0"/>
            <a:ext cx="3509010" cy="6858000"/>
          </a:xfrm>
          <a:prstGeom prst="rect">
            <a:avLst/>
          </a:prstGeom>
          <a:solidFill>
            <a:srgbClr val="2D4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06532" y="2212748"/>
            <a:ext cx="2819400" cy="2432504"/>
          </a:xfrm>
        </p:spPr>
        <p:txBody>
          <a:bodyPr numCol="1">
            <a:normAutofit/>
          </a:bodyPr>
          <a:lstStyle/>
          <a:p>
            <a:pPr algn="ctr"/>
            <a:r>
              <a:rPr lang="zh-TW" sz="8800" b="1" baseline="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sz="3200" b="1" baseline="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635997" y="1696135"/>
            <a:ext cx="3113473" cy="3465731"/>
            <a:chOff x="7150347" y="1679199"/>
            <a:chExt cx="3113473" cy="3465731"/>
          </a:xfrm>
        </p:grpSpPr>
        <p:sp>
          <p:nvSpPr>
            <p:cNvPr id="14" name="橢圓 13"/>
            <p:cNvSpPr/>
            <p:nvPr/>
          </p:nvSpPr>
          <p:spPr>
            <a:xfrm>
              <a:off x="7150347" y="1721803"/>
              <a:ext cx="612000" cy="612000"/>
            </a:xfrm>
            <a:prstGeom prst="ellipse">
              <a:avLst/>
            </a:prstGeom>
            <a:solidFill>
              <a:srgbClr val="2D4F4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3200" b="1" dirty="0" smtClean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1</a:t>
              </a:r>
              <a:endParaRPr lang="zh-TW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770830" y="2384049"/>
              <a:ext cx="2031325" cy="646331"/>
            </a:xfrm>
            <a:prstGeom prst="rect">
              <a:avLst/>
            </a:prstGeom>
          </p:spPr>
          <p:txBody>
            <a:bodyPr wrap="none" numCol="1">
              <a:spAutoFit/>
            </a:bodyPr>
            <a:lstStyle/>
            <a:p>
              <a:r>
                <a:rPr lang="zh-TW" altLang="zh-TW" sz="3600" b="1" dirty="0" smtClean="0">
                  <a:solidFill>
                    <a:srgbClr val="2D4F4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系統</a:t>
              </a:r>
              <a:r>
                <a:rPr lang="zh-TW" altLang="en-US" sz="3600" b="1" dirty="0">
                  <a:solidFill>
                    <a:srgbClr val="2D4F4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架構</a:t>
              </a:r>
              <a:endParaRPr lang="en-US" altLang="zh-TW" sz="36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770830" y="3088899"/>
              <a:ext cx="2031325" cy="646331"/>
            </a:xfrm>
            <a:prstGeom prst="rect">
              <a:avLst/>
            </a:prstGeom>
          </p:spPr>
          <p:txBody>
            <a:bodyPr wrap="none" numCol="1">
              <a:spAutoFit/>
            </a:bodyPr>
            <a:lstStyle/>
            <a:p>
              <a:r>
                <a:rPr lang="zh-TW" altLang="en-US" sz="3600" b="1" dirty="0" smtClean="0">
                  <a:solidFill>
                    <a:srgbClr val="2D4F4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系統</a:t>
              </a:r>
              <a:r>
                <a:rPr lang="zh-TW" altLang="en-US" sz="3600" b="1" dirty="0">
                  <a:solidFill>
                    <a:srgbClr val="2D4F4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特色</a:t>
              </a:r>
              <a:endParaRPr lang="en-US" altLang="zh-TW" sz="36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770830" y="3793749"/>
              <a:ext cx="2262158" cy="646331"/>
            </a:xfrm>
            <a:prstGeom prst="rect">
              <a:avLst/>
            </a:prstGeom>
          </p:spPr>
          <p:txBody>
            <a:bodyPr wrap="none" numCol="1">
              <a:spAutoFit/>
            </a:bodyPr>
            <a:lstStyle/>
            <a:p>
              <a:r>
                <a:rPr lang="zh-TW" altLang="en-US" sz="3600" b="1" dirty="0" smtClean="0">
                  <a:solidFill>
                    <a:srgbClr val="2D4F4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網頁</a:t>
              </a:r>
              <a:r>
                <a:rPr lang="en-US" altLang="zh-TW" sz="3600" b="1" dirty="0" smtClean="0">
                  <a:solidFill>
                    <a:srgbClr val="2D4F4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Demo</a:t>
              </a:r>
              <a:endParaRPr lang="en-US" altLang="zh-TW" sz="36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770830" y="4498599"/>
              <a:ext cx="2031325" cy="646331"/>
            </a:xfrm>
            <a:prstGeom prst="rect">
              <a:avLst/>
            </a:prstGeom>
          </p:spPr>
          <p:txBody>
            <a:bodyPr wrap="none" numCol="1">
              <a:spAutoFit/>
            </a:bodyPr>
            <a:lstStyle/>
            <a:p>
              <a:r>
                <a:rPr lang="zh-TW" sz="3600" b="1" dirty="0">
                  <a:solidFill>
                    <a:srgbClr val="2D4F4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未來展望</a:t>
              </a:r>
            </a:p>
          </p:txBody>
        </p:sp>
        <p:sp>
          <p:nvSpPr>
            <p:cNvPr id="26" name="橢圓 25"/>
            <p:cNvSpPr/>
            <p:nvPr/>
          </p:nvSpPr>
          <p:spPr>
            <a:xfrm>
              <a:off x="7150347" y="2420293"/>
              <a:ext cx="612000" cy="612000"/>
            </a:xfrm>
            <a:prstGeom prst="ellipse">
              <a:avLst/>
            </a:prstGeom>
            <a:solidFill>
              <a:srgbClr val="2D4F4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3200" b="1" dirty="0">
                  <a:latin typeface="Times New Roman" panose="02020603050405020304" pitchFamily="18" charset="0"/>
                  <a:ea typeface="Noto Serif TC" pitchFamily="18" charset="-120"/>
                </a:rPr>
                <a:t>2</a:t>
              </a:r>
              <a:endParaRPr lang="zh-TW" sz="3200" b="1" dirty="0">
                <a:solidFill>
                  <a:schemeClr val="bg1"/>
                </a:solidFill>
                <a:latin typeface="Times New Roman" panose="02020603050405020304" pitchFamily="18" charset="0"/>
                <a:ea typeface="Noto Serif TC" pitchFamily="18" charset="-12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7150347" y="3118783"/>
              <a:ext cx="612000" cy="612000"/>
            </a:xfrm>
            <a:prstGeom prst="ellipse">
              <a:avLst/>
            </a:prstGeom>
            <a:solidFill>
              <a:srgbClr val="2D4F4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3200" b="1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3</a:t>
              </a:r>
              <a:endParaRPr lang="zh-TW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>
              <a:off x="7150347" y="3817273"/>
              <a:ext cx="612000" cy="612000"/>
            </a:xfrm>
            <a:prstGeom prst="ellipse">
              <a:avLst/>
            </a:prstGeom>
            <a:solidFill>
              <a:srgbClr val="2D4F4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3200" b="1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4</a:t>
              </a:r>
              <a:endParaRPr lang="zh-TW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7150347" y="4515764"/>
              <a:ext cx="612000" cy="612000"/>
            </a:xfrm>
            <a:prstGeom prst="ellipse">
              <a:avLst/>
            </a:prstGeom>
            <a:solidFill>
              <a:srgbClr val="2D4F4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lang="en-US" altLang="zh-TW" sz="3200" b="1" dirty="0">
                  <a:latin typeface="Times New Roman" panose="02020603050405020304" pitchFamily="18" charset="0"/>
                  <a:ea typeface="微軟正黑體" panose="020B0604030504040204" pitchFamily="34" charset="-120"/>
                </a:rPr>
                <a:t>5</a:t>
              </a:r>
              <a:endParaRPr lang="zh-TW" sz="3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770830" y="1679199"/>
              <a:ext cx="2492990" cy="646331"/>
            </a:xfrm>
            <a:prstGeom prst="rect">
              <a:avLst/>
            </a:prstGeom>
          </p:spPr>
          <p:txBody>
            <a:bodyPr wrap="none" numCol="1">
              <a:spAutoFit/>
            </a:bodyPr>
            <a:lstStyle/>
            <a:p>
              <a:r>
                <a:rPr lang="zh-TW" sz="3600" b="1" dirty="0" smtClean="0">
                  <a:solidFill>
                    <a:srgbClr val="2D4F4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背景與動</a:t>
              </a:r>
              <a:r>
                <a:rPr lang="zh-TW" sz="3600" b="1" dirty="0">
                  <a:solidFill>
                    <a:srgbClr val="2D4F41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機</a:t>
              </a:r>
              <a:endParaRPr lang="en-US" altLang="zh-TW" sz="36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989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50" y="-248172"/>
            <a:ext cx="12230900" cy="73543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07178" y="2828836"/>
            <a:ext cx="4977645" cy="120032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05</a:t>
            </a:r>
            <a:r>
              <a:rPr lang="zh-TW" sz="7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147174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31" name="Picture 2" descr="C:\Users\Owner\Desktop\末評簡報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36" y="3594541"/>
            <a:ext cx="158153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橢圓 21"/>
          <p:cNvSpPr/>
          <p:nvPr/>
        </p:nvSpPr>
        <p:spPr>
          <a:xfrm>
            <a:off x="2420000" y="3910835"/>
            <a:ext cx="2466000" cy="2466000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7306000" y="3919356"/>
            <a:ext cx="2466000" cy="246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863000" y="424148"/>
            <a:ext cx="2466000" cy="2538570"/>
            <a:chOff x="4746822" y="424148"/>
            <a:chExt cx="2466000" cy="2538570"/>
          </a:xfrm>
        </p:grpSpPr>
        <p:grpSp>
          <p:nvGrpSpPr>
            <p:cNvPr id="113" name="群組 112"/>
            <p:cNvGrpSpPr/>
            <p:nvPr/>
          </p:nvGrpSpPr>
          <p:grpSpPr>
            <a:xfrm>
              <a:off x="4746822" y="496718"/>
              <a:ext cx="2466000" cy="2466000"/>
              <a:chOff x="4466831" y="1179455"/>
              <a:chExt cx="3297238" cy="3297238"/>
            </a:xfrm>
            <a:solidFill>
              <a:schemeClr val="bg2">
                <a:lumMod val="90000"/>
              </a:schemeClr>
            </a:solidFill>
          </p:grpSpPr>
          <p:sp>
            <p:nvSpPr>
              <p:cNvPr id="114" name="橢圓 113"/>
              <p:cNvSpPr/>
              <p:nvPr/>
            </p:nvSpPr>
            <p:spPr>
              <a:xfrm>
                <a:off x="4466831" y="1179455"/>
                <a:ext cx="3297238" cy="32972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5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036849" y="1877560"/>
                <a:ext cx="2157201" cy="2157201"/>
              </a:xfrm>
              <a:prstGeom prst="rect">
                <a:avLst/>
              </a:prstGeom>
              <a:grpFill/>
              <a:extLst/>
            </p:spPr>
          </p:pic>
        </p:grpSp>
        <p:sp>
          <p:nvSpPr>
            <p:cNvPr id="33" name="圓角矩形 32"/>
            <p:cNvSpPr/>
            <p:nvPr/>
          </p:nvSpPr>
          <p:spPr>
            <a:xfrm>
              <a:off x="4912344" y="424148"/>
              <a:ext cx="2134957" cy="597992"/>
            </a:xfrm>
            <a:prstGeom prst="round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藝文工作者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6162" y="4298267"/>
            <a:ext cx="1484219" cy="1484219"/>
          </a:xfrm>
          <a:prstGeom prst="rect">
            <a:avLst/>
          </a:prstGeom>
        </p:spPr>
      </p:pic>
      <p:sp>
        <p:nvSpPr>
          <p:cNvPr id="34" name="圓角矩形 33"/>
          <p:cNvSpPr/>
          <p:nvPr/>
        </p:nvSpPr>
        <p:spPr>
          <a:xfrm>
            <a:off x="8933139" y="4442384"/>
            <a:ext cx="2109341" cy="597992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民間企業、政府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79" y="4473132"/>
            <a:ext cx="1416061" cy="1416061"/>
          </a:xfrm>
          <a:prstGeom prst="rect">
            <a:avLst/>
          </a:prstGeom>
        </p:spPr>
      </p:pic>
      <p:sp>
        <p:nvSpPr>
          <p:cNvPr id="19" name="圓角矩形 18"/>
          <p:cNvSpPr/>
          <p:nvPr/>
        </p:nvSpPr>
        <p:spPr>
          <a:xfrm>
            <a:off x="1414978" y="4453347"/>
            <a:ext cx="1786839" cy="597992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小人物專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訪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29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34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31" name="Picture 2" descr="C:\Users\Owner\Desktop\末評簡報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36" y="3594541"/>
            <a:ext cx="158153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橢圓 25"/>
          <p:cNvSpPr/>
          <p:nvPr/>
        </p:nvSpPr>
        <p:spPr>
          <a:xfrm>
            <a:off x="7306000" y="3919356"/>
            <a:ext cx="2466000" cy="246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6162" y="4298267"/>
            <a:ext cx="1484219" cy="1484219"/>
          </a:xfrm>
          <a:prstGeom prst="rect">
            <a:avLst/>
          </a:prstGeom>
        </p:spPr>
      </p:pic>
      <p:sp>
        <p:nvSpPr>
          <p:cNvPr id="34" name="圓角矩形 33"/>
          <p:cNvSpPr/>
          <p:nvPr/>
        </p:nvSpPr>
        <p:spPr>
          <a:xfrm>
            <a:off x="8933139" y="4442384"/>
            <a:ext cx="2109341" cy="597992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民間企業、政府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2420000" y="3910835"/>
            <a:ext cx="2466000" cy="2466000"/>
            <a:chOff x="2420000" y="3910835"/>
            <a:chExt cx="2466000" cy="2466000"/>
          </a:xfrm>
        </p:grpSpPr>
        <p:sp>
          <p:nvSpPr>
            <p:cNvPr id="22" name="橢圓 21"/>
            <p:cNvSpPr/>
            <p:nvPr/>
          </p:nvSpPr>
          <p:spPr>
            <a:xfrm>
              <a:off x="2420000" y="3910835"/>
              <a:ext cx="2466000" cy="2466000"/>
            </a:xfrm>
            <a:prstGeom prst="ellipse">
              <a:avLst/>
            </a:prstGeom>
            <a:solidFill>
              <a:srgbClr val="D0CE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379" y="4473132"/>
              <a:ext cx="1416061" cy="1416061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4862513" y="424148"/>
            <a:ext cx="2466975" cy="2542649"/>
            <a:chOff x="4862513" y="424148"/>
            <a:chExt cx="2466975" cy="2542649"/>
          </a:xfrm>
        </p:grpSpPr>
        <p:grpSp>
          <p:nvGrpSpPr>
            <p:cNvPr id="19" name="群組 18"/>
            <p:cNvGrpSpPr/>
            <p:nvPr/>
          </p:nvGrpSpPr>
          <p:grpSpPr>
            <a:xfrm>
              <a:off x="4862513" y="499822"/>
              <a:ext cx="2466975" cy="2466975"/>
              <a:chOff x="4466831" y="1179455"/>
              <a:chExt cx="3297238" cy="3297238"/>
            </a:xfrm>
            <a:solidFill>
              <a:schemeClr val="accent5">
                <a:lumMod val="20000"/>
                <a:lumOff val="80000"/>
                <a:alpha val="80000"/>
              </a:schemeClr>
            </a:solidFill>
          </p:grpSpPr>
          <p:sp>
            <p:nvSpPr>
              <p:cNvPr id="21" name="橢圓 20"/>
              <p:cNvSpPr/>
              <p:nvPr/>
            </p:nvSpPr>
            <p:spPr>
              <a:xfrm>
                <a:off x="4466831" y="1179455"/>
                <a:ext cx="3297238" cy="32972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036850" y="1877560"/>
                <a:ext cx="2157201" cy="2157201"/>
              </a:xfrm>
              <a:prstGeom prst="rect">
                <a:avLst/>
              </a:prstGeom>
              <a:grpFill/>
              <a:extLst/>
            </p:spPr>
          </p:pic>
        </p:grpSp>
        <p:sp>
          <p:nvSpPr>
            <p:cNvPr id="25" name="圓角矩形 24"/>
            <p:cNvSpPr/>
            <p:nvPr/>
          </p:nvSpPr>
          <p:spPr>
            <a:xfrm>
              <a:off x="5028522" y="424148"/>
              <a:ext cx="2134957" cy="597992"/>
            </a:xfrm>
            <a:prstGeom prst="round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藝文工作者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7589964" y="1537641"/>
            <a:ext cx="3122218" cy="783193"/>
          </a:xfrm>
          <a:prstGeom prst="round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>
            <a:defPPr>
              <a:defRPr lang="zh-TW" altLang="zh-TW"/>
            </a:defPPr>
            <a:lvl1pPr>
              <a:defRPr b="1">
                <a:latin typeface="Noto Serif TC" pitchFamily="18" charset="-120"/>
                <a:ea typeface="Noto Serif TC" pitchFamily="18" charset="-120"/>
              </a:defRPr>
            </a:lvl1pPr>
          </a:lstStyle>
          <a:p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透過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諮詢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方式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提供使用者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更優質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的內容。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1414978" y="4453347"/>
            <a:ext cx="1786839" cy="597992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小人物專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訪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21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31" name="Picture 2" descr="C:\Users\Owner\Desktop\末評簡報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36" y="3594541"/>
            <a:ext cx="158153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橢圓 21"/>
          <p:cNvSpPr/>
          <p:nvPr/>
        </p:nvSpPr>
        <p:spPr>
          <a:xfrm>
            <a:off x="2420000" y="3910835"/>
            <a:ext cx="2466000" cy="2466000"/>
          </a:xfrm>
          <a:prstGeom prst="ellipse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1414978" y="4453347"/>
            <a:ext cx="1786839" cy="597992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小人物專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訪</a:t>
            </a:r>
          </a:p>
        </p:txBody>
      </p:sp>
      <p:sp>
        <p:nvSpPr>
          <p:cNvPr id="26" name="橢圓 25"/>
          <p:cNvSpPr/>
          <p:nvPr/>
        </p:nvSpPr>
        <p:spPr>
          <a:xfrm>
            <a:off x="7306000" y="3919356"/>
            <a:ext cx="2466000" cy="2466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文字方塊 115"/>
          <p:cNvSpPr txBox="1"/>
          <p:nvPr/>
        </p:nvSpPr>
        <p:spPr>
          <a:xfrm>
            <a:off x="838200" y="3253955"/>
            <a:ext cx="3095625" cy="783193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>
            <a:defPPr>
              <a:defRPr lang="zh-TW" altLang="zh-TW"/>
            </a:defPPr>
            <a:lvl1pPr>
              <a:defRPr b="1">
                <a:latin typeface="Noto Serif TC" pitchFamily="18" charset="-120"/>
                <a:ea typeface="Noto Serif TC" pitchFamily="18" charset="-120"/>
              </a:defRPr>
            </a:lvl1pPr>
          </a:lstStyle>
          <a:p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找尋文藝工作者進行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專訪</a:t>
            </a:r>
            <a:endParaRPr lang="en-US" altLang="zh-TW" sz="2000" dirty="0" smtClean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讓</a:t>
            </a:r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更多人看見他們的故事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863000" y="424148"/>
            <a:ext cx="2466000" cy="2538570"/>
            <a:chOff x="4746822" y="424148"/>
            <a:chExt cx="2466000" cy="2538570"/>
          </a:xfrm>
        </p:grpSpPr>
        <p:grpSp>
          <p:nvGrpSpPr>
            <p:cNvPr id="113" name="群組 112"/>
            <p:cNvGrpSpPr/>
            <p:nvPr/>
          </p:nvGrpSpPr>
          <p:grpSpPr>
            <a:xfrm>
              <a:off x="4746822" y="496718"/>
              <a:ext cx="2466000" cy="2466000"/>
              <a:chOff x="4466831" y="1179455"/>
              <a:chExt cx="3297238" cy="3297238"/>
            </a:xfrm>
            <a:solidFill>
              <a:schemeClr val="bg2">
                <a:lumMod val="90000"/>
              </a:schemeClr>
            </a:solidFill>
          </p:grpSpPr>
          <p:sp>
            <p:nvSpPr>
              <p:cNvPr id="114" name="橢圓 113"/>
              <p:cNvSpPr/>
              <p:nvPr/>
            </p:nvSpPr>
            <p:spPr>
              <a:xfrm>
                <a:off x="4466831" y="1179455"/>
                <a:ext cx="3297238" cy="32972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5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036849" y="1877560"/>
                <a:ext cx="2157201" cy="2157201"/>
              </a:xfrm>
              <a:prstGeom prst="rect">
                <a:avLst/>
              </a:prstGeom>
              <a:grpFill/>
              <a:extLst/>
            </p:spPr>
          </p:pic>
        </p:grpSp>
        <p:sp>
          <p:nvSpPr>
            <p:cNvPr id="33" name="圓角矩形 32"/>
            <p:cNvSpPr/>
            <p:nvPr/>
          </p:nvSpPr>
          <p:spPr>
            <a:xfrm>
              <a:off x="4912344" y="424148"/>
              <a:ext cx="2134957" cy="597992"/>
            </a:xfrm>
            <a:prstGeom prst="round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藝文工作者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6162" y="4298267"/>
            <a:ext cx="1484219" cy="1484219"/>
          </a:xfrm>
          <a:prstGeom prst="rect">
            <a:avLst/>
          </a:prstGeom>
        </p:spPr>
      </p:pic>
      <p:sp>
        <p:nvSpPr>
          <p:cNvPr id="34" name="圓角矩形 33"/>
          <p:cNvSpPr/>
          <p:nvPr/>
        </p:nvSpPr>
        <p:spPr>
          <a:xfrm>
            <a:off x="8933139" y="4442384"/>
            <a:ext cx="2109341" cy="597992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民間企業、政府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79" y="4473132"/>
            <a:ext cx="1416061" cy="141606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2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31" name="Picture 2" descr="C:\Users\Owner\Desktop\末評簡報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36" y="3594541"/>
            <a:ext cx="1581530" cy="159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橢圓 21"/>
          <p:cNvSpPr/>
          <p:nvPr/>
        </p:nvSpPr>
        <p:spPr>
          <a:xfrm>
            <a:off x="2420000" y="3910835"/>
            <a:ext cx="2466000" cy="2466000"/>
          </a:xfrm>
          <a:prstGeom prst="ellipse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7306000" y="3919356"/>
            <a:ext cx="2466000" cy="2466000"/>
          </a:xfrm>
          <a:prstGeom prst="ellipse">
            <a:avLst/>
          </a:prstGeom>
          <a:solidFill>
            <a:srgbClr val="DEE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4863000" y="424148"/>
            <a:ext cx="2466000" cy="2538570"/>
            <a:chOff x="4746822" y="424148"/>
            <a:chExt cx="2466000" cy="2538570"/>
          </a:xfrm>
        </p:grpSpPr>
        <p:grpSp>
          <p:nvGrpSpPr>
            <p:cNvPr id="113" name="群組 112"/>
            <p:cNvGrpSpPr/>
            <p:nvPr/>
          </p:nvGrpSpPr>
          <p:grpSpPr>
            <a:xfrm>
              <a:off x="4746822" y="496718"/>
              <a:ext cx="2466000" cy="2466000"/>
              <a:chOff x="4466831" y="1179455"/>
              <a:chExt cx="3297238" cy="3297238"/>
            </a:xfrm>
            <a:solidFill>
              <a:schemeClr val="bg2">
                <a:lumMod val="90000"/>
              </a:schemeClr>
            </a:solidFill>
          </p:grpSpPr>
          <p:sp>
            <p:nvSpPr>
              <p:cNvPr id="114" name="橢圓 113"/>
              <p:cNvSpPr/>
              <p:nvPr/>
            </p:nvSpPr>
            <p:spPr>
              <a:xfrm>
                <a:off x="4466831" y="1179455"/>
                <a:ext cx="3297238" cy="32972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5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036849" y="1877560"/>
                <a:ext cx="2157201" cy="2157201"/>
              </a:xfrm>
              <a:prstGeom prst="rect">
                <a:avLst/>
              </a:prstGeom>
              <a:grpFill/>
              <a:extLst/>
            </p:spPr>
          </p:pic>
        </p:grpSp>
        <p:sp>
          <p:nvSpPr>
            <p:cNvPr id="33" name="圓角矩形 32"/>
            <p:cNvSpPr/>
            <p:nvPr/>
          </p:nvSpPr>
          <p:spPr>
            <a:xfrm>
              <a:off x="4912344" y="424148"/>
              <a:ext cx="2134957" cy="597992"/>
            </a:xfrm>
            <a:prstGeom prst="round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藝文工作者</a:t>
              </a:r>
              <a:endPara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6162" y="4298267"/>
            <a:ext cx="1484219" cy="1484219"/>
          </a:xfrm>
          <a:prstGeom prst="rect">
            <a:avLst/>
          </a:prstGeom>
        </p:spPr>
      </p:pic>
      <p:sp>
        <p:nvSpPr>
          <p:cNvPr id="34" name="圓角矩形 33"/>
          <p:cNvSpPr/>
          <p:nvPr/>
        </p:nvSpPr>
        <p:spPr>
          <a:xfrm>
            <a:off x="8933139" y="4442384"/>
            <a:ext cx="2109341" cy="597992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民間企業、政府</a:t>
            </a:r>
            <a:endParaRPr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79" y="4473132"/>
            <a:ext cx="1416061" cy="1416061"/>
          </a:xfrm>
          <a:prstGeom prst="rect">
            <a:avLst/>
          </a:prstGeom>
        </p:spPr>
      </p:pic>
      <p:sp>
        <p:nvSpPr>
          <p:cNvPr id="19" name="圓角矩形 18"/>
          <p:cNvSpPr/>
          <p:nvPr/>
        </p:nvSpPr>
        <p:spPr>
          <a:xfrm>
            <a:off x="1414978" y="4453347"/>
            <a:ext cx="1786839" cy="597992"/>
          </a:xfrm>
          <a:prstGeom prst="round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小人物專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訪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9101091" y="3516859"/>
            <a:ext cx="2258139" cy="442674"/>
          </a:xfrm>
          <a:prstGeom prst="roundRect">
            <a:avLst/>
          </a:prstGeom>
          <a:solidFill>
            <a:schemeClr val="bg1">
              <a:alpha val="76000"/>
            </a:schemeClr>
          </a:solidFill>
        </p:spPr>
        <p:txBody>
          <a:bodyPr wrap="none" rtlCol="0">
            <a:spAutoFit/>
          </a:bodyPr>
          <a:lstStyle>
            <a:defPPr>
              <a:defRPr lang="zh-TW" altLang="zh-TW"/>
            </a:defPPr>
            <a:lvl1pPr>
              <a:defRPr b="1">
                <a:latin typeface="Noto Serif TC" pitchFamily="18" charset="-120"/>
                <a:ea typeface="Noto Serif TC" pitchFamily="18" charset="-120"/>
              </a:defRPr>
            </a:lvl1pPr>
          </a:lstStyle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尋求合適</a:t>
            </a:r>
            <a:r>
              <a:rPr lang="zh-TW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贊助</a:t>
            </a:r>
            <a:r>
              <a:rPr lang="zh-TW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機會</a:t>
            </a:r>
            <a:endParaRPr lang="en-US" altLang="zh-TW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3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altLang="zh-TW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未來</a:t>
            </a:r>
            <a:r>
              <a:rPr lang="zh-TW" altLang="zh-TW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展望</a:t>
            </a:r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solidFill>
                  <a:srgbClr val="E7E6E6">
                    <a:lumMod val="50000"/>
                  </a:srgb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商業模</a:t>
            </a:r>
            <a:r>
              <a:rPr lang="zh-TW" altLang="en-US" sz="2400" b="1" dirty="0">
                <a:solidFill>
                  <a:srgbClr val="E7E6E6">
                    <a:lumMod val="50000"/>
                  </a:srgb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式</a:t>
            </a:r>
            <a:endParaRPr lang="zh-TW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3462192" y="1385507"/>
            <a:ext cx="5267616" cy="5267616"/>
            <a:chOff x="3462192" y="795192"/>
            <a:chExt cx="5267616" cy="5267616"/>
          </a:xfrm>
        </p:grpSpPr>
        <p:sp>
          <p:nvSpPr>
            <p:cNvPr id="21" name="橢圓 20"/>
            <p:cNvSpPr/>
            <p:nvPr/>
          </p:nvSpPr>
          <p:spPr>
            <a:xfrm>
              <a:off x="3462192" y="795192"/>
              <a:ext cx="5267616" cy="5267616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006469" y="1329069"/>
              <a:ext cx="4179063" cy="4199862"/>
              <a:chOff x="4006469" y="1692569"/>
              <a:chExt cx="4179063" cy="4199862"/>
            </a:xfrm>
          </p:grpSpPr>
          <p:grpSp>
            <p:nvGrpSpPr>
              <p:cNvPr id="16" name="群組 15"/>
              <p:cNvGrpSpPr/>
              <p:nvPr/>
            </p:nvGrpSpPr>
            <p:grpSpPr>
              <a:xfrm>
                <a:off x="4006469" y="2334689"/>
                <a:ext cx="4179063" cy="3557742"/>
                <a:chOff x="4006469" y="2334689"/>
                <a:chExt cx="4179063" cy="3557742"/>
              </a:xfrm>
            </p:grpSpPr>
            <p:pic>
              <p:nvPicPr>
                <p:cNvPr id="512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26852" b="50278" l="33125" r="47344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084" t="26667" r="51354" b="48518"/>
                <a:stretch/>
              </p:blipFill>
              <p:spPr bwMode="auto">
                <a:xfrm>
                  <a:off x="4006469" y="2334689"/>
                  <a:ext cx="3172109" cy="26733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9" name="群組 8"/>
                <p:cNvGrpSpPr/>
                <p:nvPr/>
              </p:nvGrpSpPr>
              <p:grpSpPr>
                <a:xfrm>
                  <a:off x="6122215" y="3882961"/>
                  <a:ext cx="2009470" cy="2009470"/>
                  <a:chOff x="5440213" y="4414095"/>
                  <a:chExt cx="2009470" cy="2009470"/>
                </a:xfrm>
              </p:grpSpPr>
              <p:grpSp>
                <p:nvGrpSpPr>
                  <p:cNvPr id="6" name="群組 5"/>
                  <p:cNvGrpSpPr/>
                  <p:nvPr/>
                </p:nvGrpSpPr>
                <p:grpSpPr>
                  <a:xfrm>
                    <a:off x="5440213" y="4414095"/>
                    <a:ext cx="2009470" cy="2009470"/>
                    <a:chOff x="5440213" y="4414095"/>
                    <a:chExt cx="2009470" cy="2009470"/>
                  </a:xfrm>
                </p:grpSpPr>
                <p:pic>
                  <p:nvPicPr>
                    <p:cNvPr id="3" name="圖片 2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40213" y="4414095"/>
                      <a:ext cx="2009470" cy="200947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矩形 4"/>
                    <p:cNvSpPr/>
                    <p:nvPr/>
                  </p:nvSpPr>
                  <p:spPr>
                    <a:xfrm>
                      <a:off x="5568462" y="4774223"/>
                      <a:ext cx="712176" cy="398585"/>
                    </a:xfrm>
                    <a:prstGeom prst="rect">
                      <a:avLst/>
                    </a:prstGeom>
                    <a:solidFill>
                      <a:srgbClr val="CBE8F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矩形 10"/>
                    <p:cNvSpPr/>
                    <p:nvPr/>
                  </p:nvSpPr>
                  <p:spPr>
                    <a:xfrm>
                      <a:off x="6280542" y="4794375"/>
                      <a:ext cx="712176" cy="398585"/>
                    </a:xfrm>
                    <a:prstGeom prst="rect">
                      <a:avLst/>
                    </a:prstGeom>
                    <a:solidFill>
                      <a:srgbClr val="B2DCF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5484175" y="4774223"/>
                    <a:ext cx="1817077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600" b="1" dirty="0" smtClean="0">
                        <a:solidFill>
                          <a:srgbClr val="FF0000"/>
                        </a:solidFill>
                      </a:rPr>
                      <a:t>SUBSCRIBE</a:t>
                    </a:r>
                    <a:endParaRPr lang="zh-TW" altLang="en-US" sz="2600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pic>
              <p:nvPicPr>
                <p:cNvPr id="4" name="圖片 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22540" y="3280097"/>
                  <a:ext cx="962992" cy="962992"/>
                </a:xfrm>
                <a:prstGeom prst="rect">
                  <a:avLst/>
                </a:prstGeom>
              </p:spPr>
            </p:pic>
          </p:grpSp>
          <p:sp>
            <p:nvSpPr>
              <p:cNvPr id="13" name="文字方塊 12"/>
              <p:cNvSpPr txBox="1"/>
              <p:nvPr/>
            </p:nvSpPr>
            <p:spPr>
              <a:xfrm>
                <a:off x="5097224" y="1692569"/>
                <a:ext cx="1997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創作者專欄</a:t>
                </a:r>
                <a:endParaRPr lang="zh-TW" altLang="en-US" sz="2800" dirty="0"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</p:grpSp>
      <p:cxnSp>
        <p:nvCxnSpPr>
          <p:cNvPr id="22" name="直線接點 21"/>
          <p:cNvCxnSpPr>
            <a:endCxn id="23" idx="1"/>
          </p:cNvCxnSpPr>
          <p:nvPr/>
        </p:nvCxnSpPr>
        <p:spPr>
          <a:xfrm flipV="1">
            <a:off x="8389287" y="2544494"/>
            <a:ext cx="585824" cy="26087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/>
          <p:cNvSpPr/>
          <p:nvPr/>
        </p:nvSpPr>
        <p:spPr>
          <a:xfrm>
            <a:off x="8975111" y="2225304"/>
            <a:ext cx="2386118" cy="638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增加曝光率</a:t>
            </a:r>
          </a:p>
        </p:txBody>
      </p:sp>
      <p:sp>
        <p:nvSpPr>
          <p:cNvPr id="33" name="橢圓 32"/>
          <p:cNvSpPr/>
          <p:nvPr/>
        </p:nvSpPr>
        <p:spPr>
          <a:xfrm>
            <a:off x="8207278" y="2730334"/>
            <a:ext cx="266700" cy="2667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接點 34"/>
          <p:cNvCxnSpPr>
            <a:endCxn id="36" idx="1"/>
          </p:cNvCxnSpPr>
          <p:nvPr/>
        </p:nvCxnSpPr>
        <p:spPr>
          <a:xfrm flipH="1" flipV="1">
            <a:off x="2966496" y="2982664"/>
            <a:ext cx="585826" cy="23850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圓角矩形 35"/>
          <p:cNvSpPr/>
          <p:nvPr/>
        </p:nvSpPr>
        <p:spPr>
          <a:xfrm flipH="1">
            <a:off x="838200" y="2641103"/>
            <a:ext cx="2128296" cy="6831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深入</a:t>
            </a: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瞭解</a:t>
            </a:r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作品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7" name="橢圓 36"/>
          <p:cNvSpPr/>
          <p:nvPr/>
        </p:nvSpPr>
        <p:spPr>
          <a:xfrm flipH="1">
            <a:off x="3467630" y="3146134"/>
            <a:ext cx="266700" cy="2667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接點 41"/>
          <p:cNvCxnSpPr>
            <a:endCxn id="43" idx="1"/>
          </p:cNvCxnSpPr>
          <p:nvPr/>
        </p:nvCxnSpPr>
        <p:spPr>
          <a:xfrm>
            <a:off x="8729808" y="4888641"/>
            <a:ext cx="606408" cy="24071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圓角矩形 42"/>
          <p:cNvSpPr/>
          <p:nvPr/>
        </p:nvSpPr>
        <p:spPr>
          <a:xfrm>
            <a:off x="9336216" y="4810161"/>
            <a:ext cx="2386118" cy="638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雙向回饋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8473978" y="4665654"/>
            <a:ext cx="266700" cy="2667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接點 46"/>
          <p:cNvCxnSpPr>
            <a:stCxn id="49" idx="5"/>
            <a:endCxn id="48" idx="1"/>
          </p:cNvCxnSpPr>
          <p:nvPr/>
        </p:nvCxnSpPr>
        <p:spPr>
          <a:xfrm flipH="1">
            <a:off x="3261272" y="5546538"/>
            <a:ext cx="546840" cy="19792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/>
          <p:cNvSpPr/>
          <p:nvPr/>
        </p:nvSpPr>
        <p:spPr>
          <a:xfrm flipH="1">
            <a:off x="1375732" y="5425268"/>
            <a:ext cx="1885540" cy="638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月租訂閱</a:t>
            </a:r>
            <a:endParaRPr lang="zh-TW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49" name="橢圓 48"/>
          <p:cNvSpPr/>
          <p:nvPr/>
        </p:nvSpPr>
        <p:spPr>
          <a:xfrm flipH="1">
            <a:off x="3769055" y="5318895"/>
            <a:ext cx="266700" cy="2667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3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36" grpId="0" animBg="1"/>
      <p:bldP spid="37" grpId="0" animBg="1"/>
      <p:bldP spid="43" grpId="0" animBg="1"/>
      <p:bldP spid="44" grpId="0" animBg="1"/>
      <p:bldP spid="48" grpId="0" animBg="1"/>
      <p:bldP spid="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95" b="8783"/>
          <a:stretch/>
        </p:blipFill>
        <p:spPr>
          <a:xfrm>
            <a:off x="-48985" y="-65314"/>
            <a:ext cx="12289970" cy="69668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85498" y="2028617"/>
            <a:ext cx="3877985" cy="2308324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altLang="zh-TW" sz="72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Q&amp;A</a:t>
            </a:r>
            <a:br>
              <a:rPr lang="en-US" altLang="zh-TW" sz="72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zh-TW" sz="72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謝謝聆聽</a:t>
            </a:r>
            <a:endParaRPr lang="en-US" altLang="zh-TW" sz="72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035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50" y="-248172"/>
            <a:ext cx="12230900" cy="73543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45513" y="2828836"/>
            <a:ext cx="5900974" cy="120032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01</a:t>
            </a:r>
            <a:r>
              <a:rPr lang="zh-TW" altLang="zh-TW" sz="7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背景與動機</a:t>
            </a:r>
            <a:endParaRPr lang="en-US" altLang="zh-TW" sz="7200" b="1" dirty="0">
              <a:solidFill>
                <a:schemeClr val="bg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416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altLang="en-US" sz="4000" b="1" baseline="0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zh-TW" altLang="en-US" sz="4000" b="1" baseline="0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4000" b="1" baseline="0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  </a:t>
            </a:r>
            <a:r>
              <a:rPr lang="zh-TW" altLang="en-US" sz="2400" b="1" baseline="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en-US" sz="2400" b="1" baseline="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社交平台背景與現況</a:t>
            </a:r>
            <a:endParaRPr lang="zh-TW" sz="2400" b="1" baseline="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512404" y="2181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cxnSp>
        <p:nvCxnSpPr>
          <p:cNvPr id="26" name="直線接點 25"/>
          <p:cNvCxnSpPr/>
          <p:nvPr/>
        </p:nvCxnSpPr>
        <p:spPr>
          <a:xfrm>
            <a:off x="6602815" y="2617894"/>
            <a:ext cx="1432232" cy="475502"/>
          </a:xfrm>
          <a:prstGeom prst="line">
            <a:avLst/>
          </a:prstGeom>
          <a:ln w="57150">
            <a:solidFill>
              <a:srgbClr val="2D4F4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圓角矩形 24"/>
          <p:cNvSpPr/>
          <p:nvPr/>
        </p:nvSpPr>
        <p:spPr>
          <a:xfrm>
            <a:off x="3231361" y="2182014"/>
            <a:ext cx="3400458" cy="638380"/>
          </a:xfrm>
          <a:prstGeom prst="roundRect">
            <a:avLst/>
          </a:prstGeom>
          <a:solidFill>
            <a:srgbClr val="2D4F4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成為人們生活重心之一</a:t>
            </a:r>
          </a:p>
        </p:txBody>
      </p:sp>
      <p:cxnSp>
        <p:nvCxnSpPr>
          <p:cNvPr id="39" name="直線接點 38"/>
          <p:cNvCxnSpPr/>
          <p:nvPr/>
        </p:nvCxnSpPr>
        <p:spPr>
          <a:xfrm flipH="1">
            <a:off x="3231361" y="2307632"/>
            <a:ext cx="1978626" cy="912985"/>
          </a:xfrm>
          <a:prstGeom prst="line">
            <a:avLst/>
          </a:prstGeom>
          <a:ln w="57150">
            <a:solidFill>
              <a:srgbClr val="2D4F4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化對角線角落矩形 36"/>
          <p:cNvSpPr/>
          <p:nvPr/>
        </p:nvSpPr>
        <p:spPr>
          <a:xfrm>
            <a:off x="3237708" y="3107820"/>
            <a:ext cx="3364698" cy="1463512"/>
          </a:xfrm>
          <a:prstGeom prst="round2Diag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社交平台成為人們在高壓的環境下的</a:t>
            </a:r>
            <a:r>
              <a:rPr lang="zh-TW" altLang="en-US" b="1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舒壓</a:t>
            </a:r>
            <a:r>
              <a:rPr lang="zh-TW" altLang="en-US" b="1" dirty="0" smtClean="0">
                <a:solidFill>
                  <a:schemeClr val="accent3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管道之一。</a:t>
            </a:r>
            <a:endParaRPr lang="en-US" altLang="zh-TW" b="1" dirty="0">
              <a:solidFill>
                <a:schemeClr val="accent3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5204311" y="1895011"/>
            <a:ext cx="3400458" cy="638380"/>
          </a:xfrm>
          <a:prstGeom prst="roundRect">
            <a:avLst/>
          </a:prstGeom>
          <a:solidFill>
            <a:srgbClr val="2D4F4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內容農場入侵</a:t>
            </a:r>
            <a:endParaRPr lang="zh-TW" altLang="en-US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46" name="圓角化對角線角落矩形 45"/>
          <p:cNvSpPr/>
          <p:nvPr/>
        </p:nvSpPr>
        <p:spPr>
          <a:xfrm>
            <a:off x="5976201" y="3311269"/>
            <a:ext cx="3905007" cy="664969"/>
          </a:xfrm>
          <a:prstGeom prst="round2Diag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這一幕讓網友直呼太誇張！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圓角化對角線角落矩形 46"/>
          <p:cNvSpPr/>
          <p:nvPr/>
        </p:nvSpPr>
        <p:spPr>
          <a:xfrm>
            <a:off x="5975704" y="4508159"/>
            <a:ext cx="3906000" cy="664969"/>
          </a:xfrm>
          <a:prstGeom prst="round2Diag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個影響你一生的秘密！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圓角化對角線角落矩形 47"/>
          <p:cNvSpPr/>
          <p:nvPr/>
        </p:nvSpPr>
        <p:spPr>
          <a:xfrm>
            <a:off x="5975704" y="5789203"/>
            <a:ext cx="3906000" cy="664969"/>
          </a:xfrm>
          <a:prstGeom prst="round2Diag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萬人瘋傳</a:t>
            </a:r>
            <a:r>
              <a:rPr lang="en-US" altLang="zh-TW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</p:txBody>
      </p:sp>
      <p:sp>
        <p:nvSpPr>
          <p:cNvPr id="41" name="橢圓 40"/>
          <p:cNvSpPr/>
          <p:nvPr/>
        </p:nvSpPr>
        <p:spPr>
          <a:xfrm>
            <a:off x="5079926" y="3130266"/>
            <a:ext cx="961534" cy="961534"/>
          </a:xfrm>
          <a:prstGeom prst="ellipse">
            <a:avLst/>
          </a:prstGeom>
          <a:blipFill dpi="0" rotWithShape="1">
            <a:blip r:embed="rId2" cstate="print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5060876" y="4361112"/>
            <a:ext cx="961534" cy="961534"/>
          </a:xfrm>
          <a:prstGeom prst="ellipse">
            <a:avLst/>
          </a:prstGeom>
          <a:blipFill dpi="0" rotWithShape="1">
            <a:blip r:embed="rId2" cstate="print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5060876" y="5596281"/>
            <a:ext cx="961534" cy="961534"/>
          </a:xfrm>
          <a:prstGeom prst="ellipse">
            <a:avLst/>
          </a:prstGeom>
          <a:blipFill dpi="0" rotWithShape="1">
            <a:blip r:embed="rId2" cstate="print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444" b="91019" l="11500" r="86300">
                        <a14:foregroundMark x1="60600" y1="89444" x2="66400" y2="885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2" t="18419" r="17009" b="7628"/>
          <a:stretch/>
        </p:blipFill>
        <p:spPr>
          <a:xfrm>
            <a:off x="4637988" y="2576944"/>
            <a:ext cx="3167406" cy="413836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4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47 -0.00486 L 0.20547 -0.00486 L 0.02265 -0.0037 C 0.00429 -0.00324 -0.01407 -0.00138 -0.03243 -0.00092 C -0.11355 0.00093 -0.21029 0.00047 -0.29089 0.00047 " pathEditMode="relative" ptsTypes="AAAAA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7" grpId="0" animBg="1"/>
      <p:bldP spid="37" grpId="1" animBg="1"/>
      <p:bldP spid="40" grpId="0" animBg="1"/>
      <p:bldP spid="46" grpId="0" animBg="1"/>
      <p:bldP spid="47" grpId="0" animBg="1"/>
      <p:bldP spid="48" grpId="0" animBg="1"/>
      <p:bldP spid="41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altLang="en-US" sz="4000" b="1" baseline="0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背景與動機</a:t>
            </a:r>
            <a:r>
              <a:rPr lang="zh-TW" altLang="en-US" sz="4000" b="1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400" b="1" baseline="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藝文</a:t>
            </a:r>
            <a:r>
              <a:rPr lang="zh-TW" altLang="en-US" sz="2400" b="1" baseline="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平台背景與現況</a:t>
            </a:r>
            <a:endParaRPr lang="zh-TW" sz="2400" b="1" baseline="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512404" y="2181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4437109" y="2365686"/>
            <a:ext cx="3297540" cy="3068067"/>
            <a:chOff x="1466850" y="1960445"/>
            <a:chExt cx="3297540" cy="3068067"/>
          </a:xfrm>
        </p:grpSpPr>
        <p:pic>
          <p:nvPicPr>
            <p:cNvPr id="3074" name="Picture 2" descr="C:\Users\Owner\Desktop\末評簡報\blogging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575" y="2896844"/>
              <a:ext cx="1320800" cy="132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Owner\Desktop\末評簡報\labe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6850" y="3151809"/>
              <a:ext cx="974725" cy="97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C:\Users\Owner\Desktop\末評簡報\labe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74479">
              <a:off x="2723309" y="4053787"/>
              <a:ext cx="974725" cy="97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C:\Users\Owner\Desktop\末評簡報\labe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54324">
              <a:off x="3789665" y="3069881"/>
              <a:ext cx="974725" cy="97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C:\Users\Owner\Desktop\末評簡報\labe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02813">
              <a:off x="3065995" y="1960445"/>
              <a:ext cx="974725" cy="974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Owner\Desktop\末評簡報\label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15335">
              <a:off x="2287586" y="2498381"/>
              <a:ext cx="796926" cy="796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圓角矩形 7"/>
          <p:cNvSpPr/>
          <p:nvPr/>
        </p:nvSpPr>
        <p:spPr>
          <a:xfrm>
            <a:off x="7129172" y="1721395"/>
            <a:ext cx="3600000" cy="781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討論區充斥廣告</a:t>
            </a:r>
          </a:p>
        </p:txBody>
      </p:sp>
      <p:sp>
        <p:nvSpPr>
          <p:cNvPr id="42" name="圓角矩形 41"/>
          <p:cNvSpPr/>
          <p:nvPr/>
        </p:nvSpPr>
        <p:spPr>
          <a:xfrm>
            <a:off x="7126740" y="1710652"/>
            <a:ext cx="3602432" cy="77958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惡性循環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512404" y="2181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15" name="Picture 2" descr="C:\Users\Owner\Desktop\末評簡報\blogg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834" y="3302085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109" y="3557050"/>
            <a:ext cx="974725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4479">
            <a:off x="5693568" y="4459028"/>
            <a:ext cx="974725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4324">
            <a:off x="6759924" y="3475122"/>
            <a:ext cx="974725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2813">
            <a:off x="6036254" y="2365686"/>
            <a:ext cx="974725" cy="9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5335">
            <a:off x="5257845" y="2903622"/>
            <a:ext cx="796926" cy="79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圓角矩形 24"/>
          <p:cNvSpPr/>
          <p:nvPr/>
        </p:nvSpPr>
        <p:spPr>
          <a:xfrm>
            <a:off x="1407148" y="2517697"/>
            <a:ext cx="3600000" cy="781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討論版荒廢</a:t>
            </a:r>
          </a:p>
        </p:txBody>
      </p:sp>
      <p:pic>
        <p:nvPicPr>
          <p:cNvPr id="26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4324">
            <a:off x="6739064" y="3456157"/>
            <a:ext cx="1005864" cy="10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2813">
            <a:off x="6018501" y="2344821"/>
            <a:ext cx="1005864" cy="10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5335">
            <a:off x="5245827" y="2898188"/>
            <a:ext cx="822385" cy="82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097" y="3545911"/>
            <a:ext cx="1005864" cy="10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Owner\Desktop\末評簡報\label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4479">
            <a:off x="5667206" y="4439921"/>
            <a:ext cx="1005864" cy="10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Owner\Desktop\末評簡報\blogging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88" y="3298837"/>
            <a:ext cx="1320800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8" grpId="2" animBg="1"/>
      <p:bldP spid="42" grpId="0" animBg="1"/>
      <p:bldP spid="42" grpId="1" animBg="1"/>
      <p:bldP spid="42" grpId="2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altLang="en-US" sz="4000" b="1" baseline="0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背景與動機  </a:t>
            </a:r>
            <a:r>
              <a:rPr lang="zh-TW" altLang="en-US" sz="2400" b="1" baseline="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zh-TW" sz="2400" b="1" baseline="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512404" y="2181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4098" name="Picture 2" descr="C:\Users\Owner\Desktop\末評簡報\light-bul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43" y="2365686"/>
            <a:ext cx="2460314" cy="246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6635750" y="2365686"/>
            <a:ext cx="266700" cy="2667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6769100" y="2499036"/>
            <a:ext cx="1587500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/>
          <p:cNvSpPr/>
          <p:nvPr/>
        </p:nvSpPr>
        <p:spPr>
          <a:xfrm>
            <a:off x="8216900" y="2181020"/>
            <a:ext cx="2857500" cy="638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遠離空泛的文章</a:t>
            </a:r>
          </a:p>
        </p:txBody>
      </p:sp>
      <p:sp>
        <p:nvSpPr>
          <p:cNvPr id="28" name="圓角矩形 27"/>
          <p:cNvSpPr/>
          <p:nvPr/>
        </p:nvSpPr>
        <p:spPr>
          <a:xfrm>
            <a:off x="719293" y="3579710"/>
            <a:ext cx="3175000" cy="638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透過藝文豐富生活</a:t>
            </a:r>
          </a:p>
        </p:txBody>
      </p:sp>
      <p:cxnSp>
        <p:nvCxnSpPr>
          <p:cNvPr id="29" name="直線接點 28"/>
          <p:cNvCxnSpPr/>
          <p:nvPr/>
        </p:nvCxnSpPr>
        <p:spPr>
          <a:xfrm>
            <a:off x="3868893" y="3898900"/>
            <a:ext cx="1587500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橢圓 29"/>
          <p:cNvSpPr/>
          <p:nvPr/>
        </p:nvSpPr>
        <p:spPr>
          <a:xfrm>
            <a:off x="5443693" y="3765550"/>
            <a:ext cx="266700" cy="2667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6381750" y="4575486"/>
            <a:ext cx="266700" cy="2667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/>
          <p:cNvCxnSpPr/>
          <p:nvPr/>
        </p:nvCxnSpPr>
        <p:spPr>
          <a:xfrm>
            <a:off x="6515100" y="4708836"/>
            <a:ext cx="1587500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 32"/>
          <p:cNvSpPr/>
          <p:nvPr/>
        </p:nvSpPr>
        <p:spPr>
          <a:xfrm>
            <a:off x="7962900" y="4390820"/>
            <a:ext cx="3517900" cy="638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連結同好、產生共鳴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35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28" grpId="0" animBg="1"/>
      <p:bldP spid="30" grpId="0" animBg="1"/>
      <p:bldP spid="31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494867" y="5160764"/>
            <a:ext cx="328103" cy="103227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b="1" dirty="0">
              <a:solidFill>
                <a:schemeClr val="tx1"/>
              </a:solidFill>
              <a:latin typeface="Noto Serif TC" pitchFamily="18" charset="-120"/>
              <a:ea typeface="Noto Serif TC" pitchFamily="18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494867" y="5146209"/>
            <a:ext cx="5221661" cy="1032272"/>
          </a:xfrm>
          <a:prstGeom prst="roundRect">
            <a:avLst/>
          </a:prstGeom>
          <a:solidFill>
            <a:srgbClr val="5BC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b="1" dirty="0">
              <a:solidFill>
                <a:schemeClr val="tx1"/>
              </a:solidFill>
              <a:latin typeface="Noto Serif TC" pitchFamily="18" charset="-120"/>
              <a:ea typeface="Noto Serif TC" pitchFamily="18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pPr lvl="0"/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altLang="en-US" sz="4000" b="1" baseline="0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</a:t>
            </a:r>
            <a:r>
              <a:rPr lang="zh-TW" altLang="en-US" sz="4000" b="1" baseline="0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4000" b="1" baseline="0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  </a:t>
            </a:r>
            <a:r>
              <a:rPr lang="zh-TW" altLang="en-US" sz="2400" b="1" baseline="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lang="zh-TW" sz="2400" b="1" baseline="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512404" y="1498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4447381" y="1683528"/>
            <a:ext cx="3297238" cy="3297238"/>
            <a:chOff x="4466831" y="1179455"/>
            <a:chExt cx="3297238" cy="3297238"/>
          </a:xfrm>
        </p:grpSpPr>
        <p:sp>
          <p:nvSpPr>
            <p:cNvPr id="4" name="橢圓 3"/>
            <p:cNvSpPr/>
            <p:nvPr/>
          </p:nvSpPr>
          <p:spPr>
            <a:xfrm>
              <a:off x="4466831" y="1179455"/>
              <a:ext cx="3297238" cy="3297238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6" name="Picture 2" descr="C:\Users\Owner\Desktop\末評簡報\logo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6850" y="1868194"/>
              <a:ext cx="2157201" cy="217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圓角矩形 12"/>
          <p:cNvSpPr/>
          <p:nvPr/>
        </p:nvSpPr>
        <p:spPr>
          <a:xfrm>
            <a:off x="3475474" y="5147034"/>
            <a:ext cx="5241053" cy="105973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乾淨、放鬆、心靈充電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8735920" y="5428844"/>
            <a:ext cx="203799" cy="49611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1" b="61852" l="33698" r="42240"/>
                    </a14:imgEffect>
                  </a14:imgLayer>
                </a14:imgProps>
              </a:ext>
            </a:extLst>
          </a:blip>
          <a:srcRect l="32821" t="32849" r="56667" b="37294"/>
          <a:stretch/>
        </p:blipFill>
        <p:spPr>
          <a:xfrm>
            <a:off x="2275583" y="2479040"/>
            <a:ext cx="734415" cy="1173273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1" b="61852" l="33698" r="42240"/>
                    </a14:imgEffect>
                  </a14:imgLayer>
                </a14:imgProps>
              </a:ext>
            </a:extLst>
          </a:blip>
          <a:srcRect l="32821" t="32849" r="56667" b="37294"/>
          <a:stretch/>
        </p:blipFill>
        <p:spPr>
          <a:xfrm>
            <a:off x="9667009" y="1920239"/>
            <a:ext cx="734415" cy="117327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1" b="61852" l="33698" r="42240"/>
                    </a14:imgEffect>
                  </a14:imgLayer>
                </a14:imgProps>
              </a:ext>
            </a:extLst>
          </a:blip>
          <a:srcRect l="32821" t="32849" r="56667" b="37294"/>
          <a:stretch/>
        </p:blipFill>
        <p:spPr>
          <a:xfrm>
            <a:off x="1605550" y="4394129"/>
            <a:ext cx="734415" cy="117327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1" b="61852" l="33698" r="42240"/>
                    </a14:imgEffect>
                  </a14:imgLayer>
                </a14:imgProps>
              </a:ext>
            </a:extLst>
          </a:blip>
          <a:srcRect l="32821" t="32849" r="56667" b="37294"/>
          <a:stretch/>
        </p:blipFill>
        <p:spPr>
          <a:xfrm>
            <a:off x="7674204" y="843032"/>
            <a:ext cx="734415" cy="1173273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1" b="61852" l="33698" r="42240"/>
                    </a14:imgEffect>
                  </a14:imgLayer>
                </a14:imgProps>
              </a:ext>
            </a:extLst>
          </a:blip>
          <a:srcRect l="32821" t="32849" r="56667" b="37294"/>
          <a:stretch/>
        </p:blipFill>
        <p:spPr>
          <a:xfrm>
            <a:off x="3494867" y="3583594"/>
            <a:ext cx="734415" cy="117327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1" b="61852" l="33698" r="42240"/>
                    </a14:imgEffect>
                  </a14:imgLayer>
                </a14:imgProps>
              </a:ext>
            </a:extLst>
          </a:blip>
          <a:srcRect l="32821" t="32849" r="56667" b="37294"/>
          <a:stretch/>
        </p:blipFill>
        <p:spPr>
          <a:xfrm>
            <a:off x="7962720" y="3332147"/>
            <a:ext cx="734415" cy="1173273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2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50" y="-248172"/>
            <a:ext cx="12230900" cy="73543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07178" y="2828836"/>
            <a:ext cx="4810932" cy="120032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altLang="zh-TW" sz="7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02</a:t>
            </a:r>
            <a:r>
              <a:rPr lang="zh-TW" sz="72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系統</a:t>
            </a:r>
            <a:r>
              <a:rPr lang="zh-TW" sz="7200" b="1" dirty="0">
                <a:solidFill>
                  <a:schemeClr val="bg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架構</a:t>
            </a:r>
            <a:endParaRPr lang="en-US" altLang="zh-TW" sz="7200" b="1" dirty="0">
              <a:solidFill>
                <a:schemeClr val="bg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099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0" y="8307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Autofit/>
          </a:bodyPr>
          <a:lstStyle/>
          <a:p>
            <a:r>
              <a:rPr lang="zh-TW" altLang="en-US" sz="4000" b="1" dirty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</a:t>
            </a:r>
            <a:r>
              <a:rPr lang="zh-TW" sz="4000" b="1" baseline="0" dirty="0" smtClean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sz="4000" b="1" baseline="0" dirty="0">
                <a:solidFill>
                  <a:srgbClr val="2D4F4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架構圖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1767796" y="4081515"/>
            <a:ext cx="1980030" cy="1766237"/>
            <a:chOff x="2081483" y="4052487"/>
            <a:chExt cx="2340988" cy="1896101"/>
          </a:xfrm>
        </p:grpSpPr>
        <p:pic>
          <p:nvPicPr>
            <p:cNvPr id="122" name="圖片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975" y="4052487"/>
              <a:ext cx="1476001" cy="1340207"/>
            </a:xfrm>
            <a:prstGeom prst="rect">
              <a:avLst/>
            </a:prstGeom>
          </p:spPr>
        </p:pic>
        <p:sp>
          <p:nvSpPr>
            <p:cNvPr id="123" name="文字方塊 122"/>
            <p:cNvSpPr txBox="1"/>
            <p:nvPr/>
          </p:nvSpPr>
          <p:spPr>
            <a:xfrm>
              <a:off x="2081483" y="5519060"/>
              <a:ext cx="2340988" cy="429528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文藝富心管理員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143239" y="1981921"/>
            <a:ext cx="1248416" cy="1766237"/>
            <a:chOff x="2513975" y="4052487"/>
            <a:chExt cx="1476001" cy="1896101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975" y="4052487"/>
              <a:ext cx="1476001" cy="1340207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2687955" y="5519060"/>
              <a:ext cx="1128040" cy="429528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使用者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3" name="群組 42"/>
          <p:cNvGrpSpPr/>
          <p:nvPr/>
        </p:nvGrpSpPr>
        <p:grpSpPr>
          <a:xfrm>
            <a:off x="5606284" y="1897011"/>
            <a:ext cx="1132040" cy="1287594"/>
            <a:chOff x="3976704" y="5150440"/>
            <a:chExt cx="1152133" cy="1310447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2063" b="87143" l="30917" r="68750">
                          <a14:foregroundMark x1="48750" y1="33968" x2="54833" y2="61270"/>
                          <a14:foregroundMark x1="38750" y1="29365" x2="60667" y2="30159"/>
                          <a14:foregroundMark x1="60833" y1="30159" x2="60250" y2="65397"/>
                          <a14:foregroundMark x1="40750" y1="31746" x2="60417" y2="63175"/>
                          <a14:foregroundMark x1="38083" y1="32222" x2="48000" y2="69206"/>
                          <a14:foregroundMark x1="40167" y1="60952" x2="57833" y2="63968"/>
                          <a14:foregroundMark x1="48417" y1="56032" x2="46167" y2="42698"/>
                          <a14:foregroundMark x1="44667" y1="43492" x2="45917" y2="55397"/>
                          <a14:foregroundMark x1="38917" y1="52698" x2="56500" y2="34921"/>
                          <a14:foregroundMark x1="41583" y1="55556" x2="59500" y2="40159"/>
                          <a14:foregroundMark x1="39083" y1="39365" x2="43167" y2="59048"/>
                          <a14:foregroundMark x1="47500" y1="71429" x2="55583" y2="64921"/>
                        </a14:backgroundRemoval>
                      </a14:imgEffect>
                    </a14:imgLayer>
                  </a14:imgProps>
                </a:ext>
              </a:extLst>
            </a:blip>
            <a:srcRect l="31553" t="14565" r="31729" b="15087"/>
            <a:stretch/>
          </p:blipFill>
          <p:spPr>
            <a:xfrm>
              <a:off x="4104386" y="5150440"/>
              <a:ext cx="896773" cy="902017"/>
            </a:xfrm>
            <a:prstGeom prst="rect">
              <a:avLst/>
            </a:prstGeom>
          </p:spPr>
        </p:pic>
        <p:sp>
          <p:nvSpPr>
            <p:cNvPr id="30" name="文字方塊 29"/>
            <p:cNvSpPr txBox="1"/>
            <p:nvPr/>
          </p:nvSpPr>
          <p:spPr>
            <a:xfrm>
              <a:off x="3976704" y="6053676"/>
              <a:ext cx="1152133" cy="407211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Line </a:t>
              </a:r>
              <a:r>
                <a:rPr lang="en-US" altLang="zh-TW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Bot</a:t>
              </a:r>
              <a:endPara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5575421" y="4121115"/>
            <a:ext cx="1723549" cy="1384592"/>
            <a:chOff x="3018307" y="2400118"/>
            <a:chExt cx="1723549" cy="1384592"/>
          </a:xfrm>
        </p:grpSpPr>
        <p:sp>
          <p:nvSpPr>
            <p:cNvPr id="31" name="文字方塊 30"/>
            <p:cNvSpPr txBox="1"/>
            <p:nvPr/>
          </p:nvSpPr>
          <p:spPr>
            <a:xfrm>
              <a:off x="3018307" y="3384600"/>
              <a:ext cx="1723549" cy="400110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pPr algn="ctr"/>
              <a:r>
                <a:rPr 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文藝富心</a:t>
              </a: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rPr>
                <a:t>網站</a:t>
              </a:r>
              <a:endParaRPr 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endParaRPr>
            </a:p>
          </p:txBody>
        </p:sp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94222" y="2400118"/>
              <a:ext cx="1371719" cy="993734"/>
            </a:xfrm>
            <a:prstGeom prst="rect">
              <a:avLst/>
            </a:prstGeom>
          </p:spPr>
        </p:pic>
      </p:grpSp>
      <p:cxnSp>
        <p:nvCxnSpPr>
          <p:cNvPr id="168" name="直線單箭頭接點 167"/>
          <p:cNvCxnSpPr/>
          <p:nvPr/>
        </p:nvCxnSpPr>
        <p:spPr>
          <a:xfrm flipH="1">
            <a:off x="3857157" y="2447378"/>
            <a:ext cx="1612934" cy="0"/>
          </a:xfrm>
          <a:prstGeom prst="straightConnector1">
            <a:avLst/>
          </a:prstGeom>
          <a:ln w="31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V="1">
            <a:off x="6517749" y="2984551"/>
            <a:ext cx="1425643" cy="905512"/>
          </a:xfrm>
          <a:prstGeom prst="straightConnector1">
            <a:avLst/>
          </a:prstGeom>
          <a:ln w="31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/>
          <p:nvPr/>
        </p:nvCxnSpPr>
        <p:spPr>
          <a:xfrm flipH="1">
            <a:off x="6838664" y="2447378"/>
            <a:ext cx="1030304" cy="0"/>
          </a:xfrm>
          <a:prstGeom prst="straightConnector1">
            <a:avLst/>
          </a:prstGeom>
          <a:ln w="31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H="1">
            <a:off x="6612873" y="3133323"/>
            <a:ext cx="1420059" cy="897902"/>
          </a:xfrm>
          <a:prstGeom prst="straightConnector1">
            <a:avLst/>
          </a:prstGeom>
          <a:ln w="31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C:\Users\Owner\Desktop\末評簡報\maxresdefault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56" b="89028" l="43438" r="95859">
                        <a14:foregroundMark x1="49297" y1="65000" x2="49297" y2="65000"/>
                        <a14:foregroundMark x1="54063" y1="59444" x2="53750" y2="71667"/>
                        <a14:foregroundMark x1="57266" y1="64028" x2="57266" y2="76806"/>
                        <a14:foregroundMark x1="57500" y1="55694" x2="57891" y2="57083"/>
                        <a14:foregroundMark x1="62266" y1="64861" x2="64922" y2="63750"/>
                        <a14:foregroundMark x1="64609" y1="64583" x2="65391" y2="73889"/>
                        <a14:foregroundMark x1="69063" y1="63194" x2="69063" y2="72639"/>
                        <a14:foregroundMark x1="69688" y1="64444" x2="73203" y2="63750"/>
                        <a14:foregroundMark x1="77422" y1="65694" x2="77266" y2="71111"/>
                        <a14:foregroundMark x1="78828" y1="65139" x2="82422" y2="62361"/>
                        <a14:foregroundMark x1="81953" y1="65556" x2="81172" y2="78750"/>
                        <a14:foregroundMark x1="88828" y1="63472" x2="86016" y2="65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25" t="47592" r="3646" b="8680"/>
          <a:stretch/>
        </p:blipFill>
        <p:spPr bwMode="auto">
          <a:xfrm>
            <a:off x="9227001" y="4416243"/>
            <a:ext cx="1511834" cy="69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直線單箭頭接點 44"/>
          <p:cNvCxnSpPr/>
          <p:nvPr/>
        </p:nvCxnSpPr>
        <p:spPr>
          <a:xfrm>
            <a:off x="7370030" y="4650796"/>
            <a:ext cx="1646151" cy="0"/>
          </a:xfrm>
          <a:prstGeom prst="straightConnector1">
            <a:avLst/>
          </a:prstGeom>
          <a:ln w="31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7290764" y="4803783"/>
            <a:ext cx="1725417" cy="0"/>
          </a:xfrm>
          <a:prstGeom prst="straightConnector1">
            <a:avLst/>
          </a:prstGeom>
          <a:ln w="31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3584084" y="2783298"/>
            <a:ext cx="2147655" cy="12393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H="1" flipV="1">
            <a:off x="3517596" y="2921548"/>
            <a:ext cx="2147976" cy="1253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3747852" y="4650796"/>
            <a:ext cx="179177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H="1">
            <a:off x="3713078" y="4803196"/>
            <a:ext cx="1757013" cy="0"/>
          </a:xfrm>
          <a:prstGeom prst="straightConnector1">
            <a:avLst/>
          </a:prstGeom>
          <a:ln w="31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9377625" y="5105597"/>
            <a:ext cx="1210588" cy="400110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文本分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析</a:t>
            </a:r>
            <a:endParaRPr lang="en-US" altLang="zh-TW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1353800" y="6184490"/>
            <a:ext cx="641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2D4F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TW" altLang="en-US" sz="2400" b="1" dirty="0">
              <a:solidFill>
                <a:srgbClr val="2D4F4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8142254" y="1630143"/>
            <a:ext cx="2419908" cy="1613849"/>
            <a:chOff x="8062244" y="1755873"/>
            <a:chExt cx="2419908" cy="1613849"/>
          </a:xfrm>
        </p:grpSpPr>
        <p:grpSp>
          <p:nvGrpSpPr>
            <p:cNvPr id="36" name="群組 35"/>
            <p:cNvGrpSpPr/>
            <p:nvPr/>
          </p:nvGrpSpPr>
          <p:grpSpPr>
            <a:xfrm>
              <a:off x="9294334" y="1755873"/>
              <a:ext cx="1187818" cy="1613849"/>
              <a:chOff x="10557338" y="3200401"/>
              <a:chExt cx="1368000" cy="1858657"/>
            </a:xfrm>
          </p:grpSpPr>
          <p:pic>
            <p:nvPicPr>
              <p:cNvPr id="41" name="圖片 4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7338" y="3200401"/>
                <a:ext cx="1368000" cy="1368000"/>
              </a:xfrm>
              <a:prstGeom prst="rect">
                <a:avLst/>
              </a:prstGeom>
            </p:spPr>
          </p:pic>
          <p:sp>
            <p:nvSpPr>
              <p:cNvPr id="42" name="文字方塊 41"/>
              <p:cNvSpPr txBox="1"/>
              <p:nvPr/>
            </p:nvSpPr>
            <p:spPr>
              <a:xfrm>
                <a:off x="10691919" y="4598255"/>
                <a:ext cx="1098838" cy="460803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pPr algn="ctr"/>
                <a:r>
                  <a:rPr 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資料庫</a:t>
                </a:r>
                <a:endParaRPr lang="en-US" altLang="zh-TW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8062244" y="1755873"/>
              <a:ext cx="1269739" cy="1425604"/>
              <a:chOff x="5927206" y="1059463"/>
              <a:chExt cx="1269739" cy="1425604"/>
            </a:xfrm>
          </p:grpSpPr>
          <p:pic>
            <p:nvPicPr>
              <p:cNvPr id="38" name="Picture 7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0070" y="1059463"/>
                <a:ext cx="1144011" cy="11440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0" name="圓角矩形 39"/>
              <p:cNvSpPr/>
              <p:nvPr/>
            </p:nvSpPr>
            <p:spPr>
              <a:xfrm>
                <a:off x="5927206" y="1887075"/>
                <a:ext cx="1269739" cy="597992"/>
              </a:xfrm>
              <a:prstGeom prst="roundRect">
                <a:avLst/>
              </a:prstGeom>
              <a:solidFill>
                <a:schemeClr val="bg1">
                  <a:alpha val="6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Node.js</a:t>
                </a:r>
              </a:p>
              <a:p>
                <a:pPr algn="ctr"/>
                <a:r>
                  <a:rPr lang="en-US" altLang="zh-TW" sz="2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微軟正黑體" panose="020B0604030504040204" pitchFamily="34" charset="-120"/>
                  </a:rPr>
                  <a:t>Express</a:t>
                </a:r>
                <a:endPara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86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6622</TotalTime>
  <Words>461</Words>
  <Application>Microsoft Office PowerPoint</Application>
  <PresentationFormat>寬螢幕</PresentationFormat>
  <Paragraphs>167</Paragraphs>
  <Slides>26</Slides>
  <Notes>6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Noto Serif TC</vt:lpstr>
      <vt:lpstr>微軟正黑體</vt:lpstr>
      <vt:lpstr>新細明體</vt:lpstr>
      <vt:lpstr>Arial</vt:lpstr>
      <vt:lpstr>Calibri</vt:lpstr>
      <vt:lpstr>Calibri Light</vt:lpstr>
      <vt:lpstr>Impact</vt:lpstr>
      <vt:lpstr>Times New Roman</vt:lpstr>
      <vt:lpstr>Office 佈景主題</vt:lpstr>
      <vt:lpstr>PowerPoint 簡報</vt:lpstr>
      <vt:lpstr>目錄</vt:lpstr>
      <vt:lpstr>PowerPoint 簡報</vt:lpstr>
      <vt:lpstr>▍背景與動機  網路社交平台背景與現況</vt:lpstr>
      <vt:lpstr>▍背景與動機  藝文平台背景與現況</vt:lpstr>
      <vt:lpstr>▍背景與動機  動機</vt:lpstr>
      <vt:lpstr>▍背景與動機  動機</vt:lpstr>
      <vt:lpstr>PowerPoint 簡報</vt:lpstr>
      <vt:lpstr>▍系統架構圖</vt:lpstr>
      <vt:lpstr>▍系統架構圖  管理者新增推薦</vt:lpstr>
      <vt:lpstr>▍系統架構圖  管理者推播</vt:lpstr>
      <vt:lpstr>▍系統架構圖  使用者發文</vt:lpstr>
      <vt:lpstr>PowerPoint 簡報</vt:lpstr>
      <vt:lpstr>▍特色一  投其所好</vt:lpstr>
      <vt:lpstr>▍特色二  文本分析</vt:lpstr>
      <vt:lpstr>▍特色三  文章關聯性</vt:lpstr>
      <vt:lpstr>▍特色四  即時傳遞訊息</vt:lpstr>
      <vt:lpstr>▍特色五  回饋使用者</vt:lpstr>
      <vt:lpstr>PowerPoint 簡報</vt:lpstr>
      <vt:lpstr>PowerPoint 簡報</vt:lpstr>
      <vt:lpstr>▍未來展望</vt:lpstr>
      <vt:lpstr>▍未來展望</vt:lpstr>
      <vt:lpstr>▍未來展望</vt:lpstr>
      <vt:lpstr>▍未來展望</vt:lpstr>
      <vt:lpstr>▍未來展望  商業模式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文藝富</dc:title>
  <dc:creator>shiuan19961126@gmail.com</dc:creator>
  <cp:lastModifiedBy>User</cp:lastModifiedBy>
  <cp:revision>411</cp:revision>
  <dcterms:created xsi:type="dcterms:W3CDTF">2019-05-17T12:33:21Z</dcterms:created>
  <dcterms:modified xsi:type="dcterms:W3CDTF">2019-11-28T12:53:35Z</dcterms:modified>
</cp:coreProperties>
</file>